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2" clrIdx="0">
    <p:extLst>
      <p:ext uri="{19B8F6BF-5375-455C-9EA6-DF929625EA0E}">
        <p15:presenceInfo xmlns:p15="http://schemas.microsoft.com/office/powerpoint/2012/main" userId="S::urn:spo:anon#6c6ebd32de7af09f34971a4fa70c6ec12cae1dd3fe06a5b9b9a145c7abed3b38::" providerId="AD"/>
      </p:ext>
    </p:extLst>
  </p:cmAuthor>
  <p:cmAuthor id="2" name="Гость" initials="Го" lastIdx="1" clrIdx="1">
    <p:extLst>
      <p:ext uri="{19B8F6BF-5375-455C-9EA6-DF929625EA0E}">
        <p15:presenceInfo xmlns:p15="http://schemas.microsoft.com/office/powerpoint/2012/main" userId="S::urn:spo:anon#0b3e4543e99520a46d9eac3ae9d6aace275a7422627e8ff479ec435f2feef4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2ED"/>
    <a:srgbClr val="F05022"/>
    <a:srgbClr val="001740"/>
    <a:srgbClr val="FFB700"/>
    <a:srgbClr val="036CD0"/>
    <a:srgbClr val="4D97DE"/>
    <a:srgbClr val="33D4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430" autoAdjust="0"/>
  </p:normalViewPr>
  <p:slideViewPr>
    <p:cSldViewPr>
      <p:cViewPr varScale="1">
        <p:scale>
          <a:sx n="40" d="100"/>
          <a:sy n="40" d="100"/>
        </p:scale>
        <p:origin x="1482"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7C6CECAD-3AC4-462D-9E65-CD17966EEB9D}" type="datetimeFigureOut">
              <a:rPr lang="en-US" smtClean="0"/>
              <a:t>6/7/2019</a:t>
            </a:fld>
            <a:endParaRPr lang="en-US"/>
          </a:p>
        </p:txBody>
      </p:sp>
      <p:sp>
        <p:nvSpPr>
          <p:cNvPr id="4" name="Zástupný symbol pro obrázek snímku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0A13C3CD-B9A5-4B67-A3B3-506C36D9E9FC}" type="slidenum">
              <a:rPr lang="en-US" smtClean="0"/>
              <a:t>‹#›</a:t>
            </a:fld>
            <a:endParaRPr lang="en-US"/>
          </a:p>
        </p:txBody>
      </p:sp>
    </p:spTree>
    <p:extLst>
      <p:ext uri="{BB962C8B-B14F-4D97-AF65-F5344CB8AC3E}">
        <p14:creationId xmlns:p14="http://schemas.microsoft.com/office/powerpoint/2010/main" val="1034126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Customer name</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RIEL</a:t>
            </a:r>
            <a:endParaRPr lang="en-US" sz="1200" b="0"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Customer website</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a:t>
            </a:r>
            <a:r>
              <a:rPr lang="fr-FR" sz="1200" b="0" i="0" u="none" strike="noStrike" kern="1200" dirty="0">
                <a:solidFill>
                  <a:schemeClr val="tx1"/>
                </a:solidFill>
                <a:effectLst/>
                <a:latin typeface="Segoe UI Semilight" panose="020B0402040204020203" pitchFamily="34" charset="0"/>
                <a:ea typeface="+mn-ea"/>
                <a:cs typeface="Segoe UI Semilight" panose="020B0402040204020203" pitchFamily="34" charset="0"/>
              </a:rPr>
              <a:t>riel.ua</a:t>
            </a:r>
            <a:endParaRPr lang="en-US" sz="1200" b="0" i="0" u="none" strike="noStrike"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indent="-171450" rtl="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Executive summary</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a:t>
            </a:r>
            <a:r>
              <a:rPr lang="en-US" sz="1200" b="0" i="0" u="none" strike="noStrike" kern="1200" dirty="0">
                <a:solidFill>
                  <a:schemeClr val="tx1"/>
                </a:solidFill>
                <a:effectLst/>
                <a:latin typeface="+mn-lt"/>
                <a:ea typeface="+mn-ea"/>
                <a:cs typeface="+mn-cs"/>
              </a:rPr>
              <a:t>The real estate development sector often struggles to make the most of business software. Not so for Ukraine’s RIEL, which boosted team productivity and impressed its growing customer roster by embracing Microsoft project management and collaboration tools.</a:t>
            </a:r>
          </a:p>
          <a:p>
            <a:pPr marL="171450" indent="-171450" rtl="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Customer size</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a:t>
            </a:r>
            <a:r>
              <a:rPr lang="fr-FR" sz="1200" b="0" i="0" u="none" strike="noStrike" kern="1200" dirty="0">
                <a:solidFill>
                  <a:schemeClr val="tx1"/>
                </a:solidFill>
                <a:effectLst/>
                <a:latin typeface="+mn-lt"/>
                <a:ea typeface="+mn-ea"/>
                <a:cs typeface="+mn-cs"/>
              </a:rPr>
              <a:t>Medium (50 - 999 </a:t>
            </a:r>
            <a:r>
              <a:rPr lang="fr-FR" sz="1200" b="0" i="0" u="none" strike="noStrike" kern="1200" dirty="0" err="1">
                <a:solidFill>
                  <a:schemeClr val="tx1"/>
                </a:solidFill>
                <a:effectLst/>
                <a:latin typeface="+mn-lt"/>
                <a:ea typeface="+mn-ea"/>
                <a:cs typeface="+mn-cs"/>
              </a:rPr>
              <a:t>employees</a:t>
            </a:r>
            <a:r>
              <a:rPr lang="fr-FR" sz="1200" b="0" i="0" u="none" strike="noStrike" kern="1200" dirty="0">
                <a:solidFill>
                  <a:schemeClr val="tx1"/>
                </a:solidFill>
                <a:effectLst/>
                <a:latin typeface="+mn-lt"/>
                <a:ea typeface="+mn-ea"/>
                <a:cs typeface="+mn-cs"/>
              </a:rPr>
              <a:t>) </a:t>
            </a:r>
          </a:p>
          <a:p>
            <a:pPr marL="171450" indent="-171450" rtl="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Country</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Ukraine</a:t>
            </a: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Industry</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Other</a:t>
            </a:r>
            <a:endParaRPr lang="en-US" sz="1200" b="0"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Software and Services list</a:t>
            </a:r>
            <a:r>
              <a:rPr lang="en-US" sz="1200" b="0" kern="1200" dirty="0">
                <a:solidFill>
                  <a:schemeClr val="tx1"/>
                </a:solidFill>
                <a:effectLst/>
                <a:latin typeface="Segoe UI Semilight" panose="020B0402040204020203" pitchFamily="34" charset="0"/>
                <a:ea typeface="+mn-ea"/>
                <a:cs typeface="Segoe UI Semilight" panose="020B0402040204020203" pitchFamily="34" charset="0"/>
              </a:rPr>
              <a:t>:</a:t>
            </a: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 </a:t>
            </a:r>
            <a:r>
              <a:rPr lang="en-US" sz="1200" b="0" i="0" u="none" strike="noStrike" kern="1200" dirty="0">
                <a:solidFill>
                  <a:schemeClr val="tx1"/>
                </a:solidFill>
                <a:effectLst/>
                <a:latin typeface="+mn-lt"/>
                <a:ea typeface="+mn-ea"/>
                <a:cs typeface="+mn-cs"/>
              </a:rPr>
              <a:t>Microsoft Project Online, Office 365, Microsoft Teams, Planner, Power BI</a:t>
            </a:r>
            <a:endParaRPr lang="en-US" sz="1200"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Partner</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LEO Consulting (</a:t>
            </a:r>
            <a:r>
              <a:rPr lang="fr-FR" sz="1200" b="0" i="0" u="none" strike="noStrike" kern="1200" dirty="0">
                <a:solidFill>
                  <a:schemeClr val="tx1"/>
                </a:solidFill>
                <a:effectLst/>
                <a:latin typeface="+mn-lt"/>
                <a:ea typeface="+mn-ea"/>
                <a:cs typeface="+mn-cs"/>
              </a:rPr>
              <a:t>leoconsulting.com.ua)</a:t>
            </a:r>
            <a:endParaRPr lang="en-US" sz="1200" kern="1200" dirty="0">
              <a:solidFill>
                <a:schemeClr val="tx1"/>
              </a:solidFill>
              <a:effectLst/>
              <a:latin typeface="Segoe UI Semilight" panose="020B0402040204020203" pitchFamily="34" charset="0"/>
              <a:ea typeface="+mn-ea"/>
              <a:cs typeface="Segoe UI Semilight" panose="020B0402040204020203" pitchFamily="34" charset="0"/>
            </a:endParaRPr>
          </a:p>
        </p:txBody>
      </p:sp>
      <p:sp>
        <p:nvSpPr>
          <p:cNvPr id="4" name="Zástupný symbol pro číslo snímku 3"/>
          <p:cNvSpPr>
            <a:spLocks noGrp="1"/>
          </p:cNvSpPr>
          <p:nvPr>
            <p:ph type="sldNum" sz="quarter" idx="10"/>
          </p:nvPr>
        </p:nvSpPr>
        <p:spPr/>
        <p:txBody>
          <a:bodyPr/>
          <a:lstStyle/>
          <a:p>
            <a:fld id="{0A13C3CD-B9A5-4B67-A3B3-506C36D9E9FC}" type="slidenum">
              <a:rPr lang="en-US" smtClean="0"/>
              <a:t>1</a:t>
            </a:fld>
            <a:endParaRPr lang="en-US"/>
          </a:p>
        </p:txBody>
      </p:sp>
    </p:spTree>
    <p:extLst>
      <p:ext uri="{BB962C8B-B14F-4D97-AF65-F5344CB8AC3E}">
        <p14:creationId xmlns:p14="http://schemas.microsoft.com/office/powerpoint/2010/main" val="162254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Customer name</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RIEL</a:t>
            </a:r>
            <a:endParaRPr lang="en-US" sz="1200" b="0"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Customer website</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a:t>
            </a:r>
            <a:r>
              <a:rPr lang="fr-FR" sz="1200" b="0" i="0" u="none" strike="noStrike" kern="1200" dirty="0">
                <a:solidFill>
                  <a:schemeClr val="tx1"/>
                </a:solidFill>
                <a:effectLst/>
                <a:latin typeface="Segoe UI Semilight" panose="020B0402040204020203" pitchFamily="34" charset="0"/>
                <a:ea typeface="+mn-ea"/>
                <a:cs typeface="Segoe UI Semilight" panose="020B0402040204020203" pitchFamily="34" charset="0"/>
              </a:rPr>
              <a:t>riel.ua</a:t>
            </a:r>
            <a:endParaRPr lang="en-US" sz="1200" b="0" i="0" u="none" strike="noStrike"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indent="-171450" rtl="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Executive summary</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a:t>
            </a:r>
            <a:r>
              <a:rPr lang="en-US" sz="1200" b="0" i="0" u="none" strike="noStrike" kern="1200" dirty="0">
                <a:solidFill>
                  <a:schemeClr val="tx1"/>
                </a:solidFill>
                <a:effectLst/>
                <a:latin typeface="+mn-lt"/>
                <a:ea typeface="+mn-ea"/>
                <a:cs typeface="+mn-cs"/>
              </a:rPr>
              <a:t>The real estate development sector often struggles to make the most of business software. Not so for Ukraine’s RIEL, which boosted team productivity and impressed its growing customer roster by embracing Microsoft project management and collaboration tools.</a:t>
            </a:r>
          </a:p>
          <a:p>
            <a:pPr marL="171450" indent="-171450" rtl="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Customer size</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a:t>
            </a:r>
            <a:r>
              <a:rPr lang="fr-FR" sz="1200" b="0" i="0" u="none" strike="noStrike" kern="1200" dirty="0">
                <a:solidFill>
                  <a:schemeClr val="tx1"/>
                </a:solidFill>
                <a:effectLst/>
                <a:latin typeface="+mn-lt"/>
                <a:ea typeface="+mn-ea"/>
                <a:cs typeface="+mn-cs"/>
              </a:rPr>
              <a:t>Medium (50 - 999 </a:t>
            </a:r>
            <a:r>
              <a:rPr lang="fr-FR" sz="1200" b="0" i="0" u="none" strike="noStrike" kern="1200" dirty="0" err="1">
                <a:solidFill>
                  <a:schemeClr val="tx1"/>
                </a:solidFill>
                <a:effectLst/>
                <a:latin typeface="+mn-lt"/>
                <a:ea typeface="+mn-ea"/>
                <a:cs typeface="+mn-cs"/>
              </a:rPr>
              <a:t>employees</a:t>
            </a:r>
            <a:r>
              <a:rPr lang="fr-FR" sz="1200" b="0" i="0" u="none" strike="noStrike" kern="1200" dirty="0">
                <a:solidFill>
                  <a:schemeClr val="tx1"/>
                </a:solidFill>
                <a:effectLst/>
                <a:latin typeface="+mn-lt"/>
                <a:ea typeface="+mn-ea"/>
                <a:cs typeface="+mn-cs"/>
              </a:rPr>
              <a:t>) </a:t>
            </a:r>
          </a:p>
          <a:p>
            <a:pPr marL="171450" indent="-171450" rtl="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Country</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Ukraine</a:t>
            </a: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Industry</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Other</a:t>
            </a:r>
            <a:endParaRPr lang="en-US" sz="1200" b="0"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Software and Services list</a:t>
            </a:r>
            <a:r>
              <a:rPr lang="en-US" sz="1200" b="0" kern="1200" dirty="0">
                <a:solidFill>
                  <a:schemeClr val="tx1"/>
                </a:solidFill>
                <a:effectLst/>
                <a:latin typeface="Segoe UI Semilight" panose="020B0402040204020203" pitchFamily="34" charset="0"/>
                <a:ea typeface="+mn-ea"/>
                <a:cs typeface="Segoe UI Semilight" panose="020B0402040204020203" pitchFamily="34" charset="0"/>
              </a:rPr>
              <a:t>:</a:t>
            </a: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 </a:t>
            </a:r>
            <a:r>
              <a:rPr lang="en-US" sz="1200" b="0" i="0" u="none" strike="noStrike" kern="1200" dirty="0">
                <a:solidFill>
                  <a:schemeClr val="tx1"/>
                </a:solidFill>
                <a:effectLst/>
                <a:latin typeface="+mn-lt"/>
                <a:ea typeface="+mn-ea"/>
                <a:cs typeface="+mn-cs"/>
              </a:rPr>
              <a:t>Microsoft Project Online, Office 365, Microsoft Teams, Planner, Power BI</a:t>
            </a:r>
            <a:endParaRPr lang="en-US" sz="1200" kern="1200" dirty="0">
              <a:solidFill>
                <a:schemeClr val="tx1"/>
              </a:solidFill>
              <a:effectLst/>
              <a:latin typeface="Segoe UI Semilight" panose="020B0402040204020203" pitchFamily="34" charset="0"/>
              <a:ea typeface="+mn-ea"/>
              <a:cs typeface="Segoe UI Semilight" panose="020B0402040204020203" pitchFamily="34" charset="0"/>
            </a:endParaRPr>
          </a:p>
          <a:p>
            <a:pPr marL="171450" lvl="0" indent="-171450">
              <a:buFont typeface="Arial" panose="020B0604020202020204" pitchFamily="34" charset="0"/>
              <a:buChar char="•"/>
            </a:pPr>
            <a:r>
              <a:rPr lang="en-US" sz="1200" b="1" kern="1200" dirty="0">
                <a:solidFill>
                  <a:schemeClr val="tx1"/>
                </a:solidFill>
                <a:effectLst/>
                <a:latin typeface="Segoe UI Semilight" panose="020B0402040204020203" pitchFamily="34" charset="0"/>
                <a:ea typeface="+mn-ea"/>
                <a:cs typeface="Segoe UI Semilight" panose="020B0402040204020203" pitchFamily="34" charset="0"/>
              </a:rPr>
              <a:t>Partner</a:t>
            </a:r>
            <a:r>
              <a:rPr lang="en-US" sz="1200" kern="1200" dirty="0">
                <a:solidFill>
                  <a:schemeClr val="tx1"/>
                </a:solidFill>
                <a:effectLst/>
                <a:latin typeface="Segoe UI Semilight" panose="020B0402040204020203" pitchFamily="34" charset="0"/>
                <a:ea typeface="+mn-ea"/>
                <a:cs typeface="Segoe UI Semilight" panose="020B0402040204020203" pitchFamily="34" charset="0"/>
              </a:rPr>
              <a:t>: LEO Consulting (</a:t>
            </a:r>
            <a:r>
              <a:rPr lang="fr-FR" sz="1200" b="0" i="0" u="none" strike="noStrike" kern="1200">
                <a:solidFill>
                  <a:schemeClr val="tx1"/>
                </a:solidFill>
                <a:effectLst/>
                <a:latin typeface="+mn-lt"/>
                <a:ea typeface="+mn-ea"/>
                <a:cs typeface="+mn-cs"/>
              </a:rPr>
              <a:t>leoconsulting.com.ua)</a:t>
            </a:r>
            <a:endParaRPr lang="en-US" sz="1200" kern="1200" dirty="0">
              <a:solidFill>
                <a:schemeClr val="tx1"/>
              </a:solidFill>
              <a:effectLst/>
              <a:latin typeface="Segoe UI Semilight" panose="020B0402040204020203" pitchFamily="34" charset="0"/>
              <a:ea typeface="+mn-ea"/>
              <a:cs typeface="Segoe UI Semilight" panose="020B0402040204020203" pitchFamily="34" charset="0"/>
            </a:endParaRPr>
          </a:p>
        </p:txBody>
      </p:sp>
      <p:sp>
        <p:nvSpPr>
          <p:cNvPr id="4" name="Zástupný symbol pro číslo snímku 3"/>
          <p:cNvSpPr>
            <a:spLocks noGrp="1"/>
          </p:cNvSpPr>
          <p:nvPr>
            <p:ph type="sldNum" sz="quarter" idx="10"/>
          </p:nvPr>
        </p:nvSpPr>
        <p:spPr/>
        <p:txBody>
          <a:bodyPr/>
          <a:lstStyle/>
          <a:p>
            <a:fld id="{0A13C3CD-B9A5-4B67-A3B3-506C36D9E9FC}" type="slidenum">
              <a:rPr lang="en-US" smtClean="0"/>
              <a:t>2</a:t>
            </a:fld>
            <a:endParaRPr lang="en-US"/>
          </a:p>
        </p:txBody>
      </p:sp>
    </p:spTree>
    <p:extLst>
      <p:ext uri="{BB962C8B-B14F-4D97-AF65-F5344CB8AC3E}">
        <p14:creationId xmlns:p14="http://schemas.microsoft.com/office/powerpoint/2010/main" val="3563254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05" y="452374"/>
            <a:ext cx="18093690" cy="18094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6/7/2019</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hyperlink" Target="https://aka.ms/RIEL_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aka.ms/RIEL_EN" TargetMode="External"/><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3" name="Picture 2" descr="A person sitting at a table in front of a building&#10;&#10;Description automatically generated">
            <a:extLst>
              <a:ext uri="{FF2B5EF4-FFF2-40B4-BE49-F238E27FC236}">
                <a16:creationId xmlns:a16="http://schemas.microsoft.com/office/drawing/2014/main" id="{FBC1D0E8-A54C-4971-96E4-B8DFD48B3DBE}"/>
              </a:ext>
            </a:extLst>
          </p:cNvPr>
          <p:cNvPicPr>
            <a:picLocks noChangeAspect="1"/>
          </p:cNvPicPr>
          <p:nvPr/>
        </p:nvPicPr>
        <p:blipFill rotWithShape="1">
          <a:blip r:embed="rId3">
            <a:extLst>
              <a:ext uri="{28A0092B-C50C-407E-A947-70E740481C1C}">
                <a14:useLocalDpi xmlns:a14="http://schemas.microsoft.com/office/drawing/2010/main" val="0"/>
              </a:ext>
            </a:extLst>
          </a:blip>
          <a:srcRect t="35245" r="32380" b="7790"/>
          <a:stretch/>
        </p:blipFill>
        <p:spPr>
          <a:xfrm>
            <a:off x="-36831" y="0"/>
            <a:ext cx="20140931" cy="11308716"/>
          </a:xfrm>
          <a:prstGeom prst="rect">
            <a:avLst/>
          </a:prstGeom>
        </p:spPr>
      </p:pic>
      <p:sp>
        <p:nvSpPr>
          <p:cNvPr id="9" name="Obdélník 8"/>
          <p:cNvSpPr/>
          <p:nvPr/>
        </p:nvSpPr>
        <p:spPr>
          <a:xfrm>
            <a:off x="-36830" y="635"/>
            <a:ext cx="20104100" cy="11309350"/>
          </a:xfrm>
          <a:prstGeom prst="rect">
            <a:avLst/>
          </a:prstGeom>
          <a:gradFill flip="none" rotWithShape="1">
            <a:gsLst>
              <a:gs pos="0">
                <a:schemeClr val="tx1">
                  <a:alpha val="70000"/>
                </a:schemeClr>
              </a:gs>
              <a:gs pos="100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bject 6"/>
          <p:cNvSpPr txBox="1"/>
          <p:nvPr/>
        </p:nvSpPr>
        <p:spPr>
          <a:xfrm>
            <a:off x="970622" y="7712075"/>
            <a:ext cx="8852828" cy="763671"/>
          </a:xfrm>
          <a:prstGeom prst="rect">
            <a:avLst/>
          </a:prstGeom>
        </p:spPr>
        <p:txBody>
          <a:bodyPr vert="horz" wrap="square" lIns="0" tIns="12065" rIns="0" bIns="0" rtlCol="0">
            <a:spAutoFit/>
          </a:bodyPr>
          <a:lstStyle/>
          <a:p>
            <a:pPr marL="12700">
              <a:lnSpc>
                <a:spcPct val="100000"/>
              </a:lnSpc>
              <a:spcBef>
                <a:spcPts val="95"/>
              </a:spcBef>
            </a:pPr>
            <a:r>
              <a:rPr lang="en-US" sz="2400" b="1" dirty="0">
                <a:solidFill>
                  <a:srgbClr val="00A2ED"/>
                </a:solidFill>
                <a:latin typeface="Segoe UI" panose="020B0502040204020203" pitchFamily="34" charset="0"/>
                <a:cs typeface="Segoe UI" panose="020B0502040204020203" pitchFamily="34" charset="0"/>
              </a:rPr>
              <a:t>Roman Tarasyuk, </a:t>
            </a:r>
          </a:p>
          <a:p>
            <a:pPr marL="12700">
              <a:lnSpc>
                <a:spcPct val="100000"/>
              </a:lnSpc>
              <a:spcBef>
                <a:spcPts val="95"/>
              </a:spcBef>
            </a:pPr>
            <a:r>
              <a:rPr lang="en-US" sz="2400" b="1" dirty="0">
                <a:solidFill>
                  <a:srgbClr val="00A2ED"/>
                </a:solidFill>
                <a:latin typeface="Segoe UI" panose="020B0502040204020203" pitchFamily="34" charset="0"/>
                <a:cs typeface="Segoe UI" panose="020B0502040204020203" pitchFamily="34" charset="0"/>
              </a:rPr>
              <a:t>CEO, RIEL</a:t>
            </a:r>
          </a:p>
        </p:txBody>
      </p:sp>
      <p:sp>
        <p:nvSpPr>
          <p:cNvPr id="8" name="TextovéPole 7"/>
          <p:cNvSpPr txBox="1"/>
          <p:nvPr/>
        </p:nvSpPr>
        <p:spPr>
          <a:xfrm>
            <a:off x="970622" y="3885466"/>
            <a:ext cx="13424828" cy="3293209"/>
          </a:xfrm>
          <a:prstGeom prst="rect">
            <a:avLst/>
          </a:prstGeom>
          <a:noFill/>
        </p:spPr>
        <p:txBody>
          <a:bodyPr wrap="square" rtlCol="0">
            <a:spAutoFit/>
          </a:bodyPr>
          <a:lstStyle/>
          <a:p>
            <a:r>
              <a:rPr lang="en-US" sz="5200" b="1" dirty="0">
                <a:solidFill>
                  <a:schemeClr val="bg1"/>
                </a:solidFill>
                <a:latin typeface="Segoe UI" panose="020B0502040204020203" pitchFamily="34" charset="0"/>
                <a:ea typeface="Segoe UI Black" panose="020B0A02040204020203" pitchFamily="34" charset="0"/>
                <a:cs typeface="Segoe UI" panose="020B0502040204020203" pitchFamily="34" charset="0"/>
              </a:rPr>
              <a:t>“Thanks to Microsoft technology, we now have the perfect project management tool so we can easily track progress, manage project budgets, and analyze workloads. ”</a:t>
            </a:r>
          </a:p>
        </p:txBody>
      </p:sp>
      <p:sp>
        <p:nvSpPr>
          <p:cNvPr id="10" name="object 6"/>
          <p:cNvSpPr txBox="1"/>
          <p:nvPr/>
        </p:nvSpPr>
        <p:spPr>
          <a:xfrm>
            <a:off x="970622" y="9159946"/>
            <a:ext cx="3518828" cy="319959"/>
          </a:xfrm>
          <a:prstGeom prst="rect">
            <a:avLst/>
          </a:prstGeom>
        </p:spPr>
        <p:txBody>
          <a:bodyPr vert="horz" wrap="square" lIns="0" tIns="12065" rIns="0" bIns="0" rtlCol="0">
            <a:spAutoFit/>
          </a:bodyPr>
          <a:lstStyle/>
          <a:p>
            <a:pPr marL="12700">
              <a:lnSpc>
                <a:spcPct val="100000"/>
              </a:lnSpc>
              <a:spcBef>
                <a:spcPts val="95"/>
              </a:spcBef>
            </a:pPr>
            <a:r>
              <a:rPr lang="en-US" sz="2000" b="1" u="sng" dirty="0">
                <a:solidFill>
                  <a:srgbClr val="FFFFFF"/>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aka.ms/RIEL_EN</a:t>
            </a:r>
            <a:endParaRPr sz="2000" u="sng" dirty="0">
              <a:solidFill>
                <a:srgbClr val="FFFFFF"/>
              </a:solidFill>
              <a:latin typeface="Segoe UI" panose="020B0502040204020203" pitchFamily="34" charset="0"/>
              <a:cs typeface="Segoe UI" panose="020B0502040204020203" pitchFamily="34" charset="0"/>
            </a:endParaRPr>
          </a:p>
        </p:txBody>
      </p:sp>
      <p:pic>
        <p:nvPicPr>
          <p:cNvPr id="11" name="Obrázek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2379" y="941587"/>
            <a:ext cx="3209925" cy="68750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31" name="Picture 30" descr="A person sitting at a table in front of a building&#10;&#10;Description automatically generated">
            <a:extLst>
              <a:ext uri="{FF2B5EF4-FFF2-40B4-BE49-F238E27FC236}">
                <a16:creationId xmlns:a16="http://schemas.microsoft.com/office/drawing/2014/main" id="{769766AF-2DF2-40E1-9B0A-854FA7159051}"/>
              </a:ext>
            </a:extLst>
          </p:cNvPr>
          <p:cNvPicPr>
            <a:picLocks noChangeAspect="1"/>
          </p:cNvPicPr>
          <p:nvPr/>
        </p:nvPicPr>
        <p:blipFill rotWithShape="1">
          <a:blip r:embed="rId3">
            <a:extLst>
              <a:ext uri="{28A0092B-C50C-407E-A947-70E740481C1C}">
                <a14:useLocalDpi xmlns:a14="http://schemas.microsoft.com/office/drawing/2010/main" val="0"/>
              </a:ext>
            </a:extLst>
          </a:blip>
          <a:srcRect l="26197" t="35245" r="32380" b="7790"/>
          <a:stretch/>
        </p:blipFill>
        <p:spPr>
          <a:xfrm>
            <a:off x="0" y="0"/>
            <a:ext cx="12338050" cy="11308716"/>
          </a:xfrm>
          <a:prstGeom prst="rect">
            <a:avLst/>
          </a:prstGeom>
        </p:spPr>
      </p:pic>
      <p:sp>
        <p:nvSpPr>
          <p:cNvPr id="27" name="Obdélník 26"/>
          <p:cNvSpPr/>
          <p:nvPr/>
        </p:nvSpPr>
        <p:spPr>
          <a:xfrm>
            <a:off x="-6350" y="-794"/>
            <a:ext cx="8512840" cy="11309350"/>
          </a:xfrm>
          <a:prstGeom prst="rect">
            <a:avLst/>
          </a:prstGeom>
          <a:gradFill flip="none" rotWithShape="1">
            <a:gsLst>
              <a:gs pos="0">
                <a:schemeClr val="tx1">
                  <a:alpha val="70000"/>
                </a:schemeClr>
              </a:gs>
              <a:gs pos="100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bdélník 36"/>
          <p:cNvSpPr/>
          <p:nvPr/>
        </p:nvSpPr>
        <p:spPr>
          <a:xfrm>
            <a:off x="8512840" y="0"/>
            <a:ext cx="11591260" cy="113085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36CD0"/>
              </a:solidFill>
            </a:endParaRPr>
          </a:p>
        </p:txBody>
      </p:sp>
      <p:pic>
        <p:nvPicPr>
          <p:cNvPr id="7" name="Picture 6">
            <a:extLst>
              <a:ext uri="{FF2B5EF4-FFF2-40B4-BE49-F238E27FC236}">
                <a16:creationId xmlns:a16="http://schemas.microsoft.com/office/drawing/2014/main" id="{B8702E19-7D2F-4F79-999C-09DA96B9A4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44171" y="1123184"/>
            <a:ext cx="1384960" cy="904463"/>
          </a:xfrm>
          <a:prstGeom prst="rect">
            <a:avLst/>
          </a:prstGeom>
        </p:spPr>
      </p:pic>
      <p:sp>
        <p:nvSpPr>
          <p:cNvPr id="24" name="TextovéPole 23"/>
          <p:cNvSpPr txBox="1"/>
          <p:nvPr/>
        </p:nvSpPr>
        <p:spPr>
          <a:xfrm>
            <a:off x="1196450" y="5273675"/>
            <a:ext cx="6521541" cy="4893647"/>
          </a:xfrm>
          <a:prstGeom prst="rect">
            <a:avLst/>
          </a:prstGeom>
          <a:noFill/>
        </p:spPr>
        <p:txBody>
          <a:bodyPr wrap="square" rtlCol="0">
            <a:spAutoFit/>
          </a:bodyPr>
          <a:lstStyle/>
          <a:p>
            <a:r>
              <a:rPr lang="en-US" sz="5200" b="1" dirty="0">
                <a:solidFill>
                  <a:schemeClr val="bg1"/>
                </a:solidFill>
                <a:latin typeface="Segoe UI" panose="020B0502040204020203" pitchFamily="34" charset="0"/>
                <a:ea typeface="Segoe UI Black" panose="020B0A02040204020203" pitchFamily="34" charset="0"/>
                <a:cs typeface="Segoe UI" panose="020B0502040204020203" pitchFamily="34" charset="0"/>
              </a:rPr>
              <a:t>Ukrainian real estate development firm RIEL improves delivery with Microsoft Project Online</a:t>
            </a:r>
          </a:p>
        </p:txBody>
      </p:sp>
      <p:pic>
        <p:nvPicPr>
          <p:cNvPr id="36" name="Obrázek 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2379" y="941587"/>
            <a:ext cx="3209925" cy="687503"/>
          </a:xfrm>
          <a:prstGeom prst="rect">
            <a:avLst/>
          </a:prstGeom>
        </p:spPr>
      </p:pic>
      <p:sp>
        <p:nvSpPr>
          <p:cNvPr id="2" name="object 2"/>
          <p:cNvSpPr/>
          <p:nvPr/>
        </p:nvSpPr>
        <p:spPr>
          <a:xfrm>
            <a:off x="9440508" y="0"/>
            <a:ext cx="0" cy="11308715"/>
          </a:xfrm>
          <a:custGeom>
            <a:avLst/>
            <a:gdLst/>
            <a:ahLst/>
            <a:cxnLst/>
            <a:rect l="l" t="t" r="r" b="b"/>
            <a:pathLst>
              <a:path h="11308715">
                <a:moveTo>
                  <a:pt x="0" y="0"/>
                </a:moveTo>
                <a:lnTo>
                  <a:pt x="0" y="11308556"/>
                </a:lnTo>
              </a:path>
            </a:pathLst>
          </a:custGeom>
          <a:ln w="15852">
            <a:solidFill>
              <a:srgbClr val="E4E4E4"/>
            </a:solidFill>
          </a:ln>
        </p:spPr>
        <p:txBody>
          <a:bodyPr wrap="square" lIns="0" tIns="0" rIns="0" bIns="0" rtlCol="0"/>
          <a:lstStyle/>
          <a:p>
            <a:endParaRPr/>
          </a:p>
        </p:txBody>
      </p:sp>
      <p:sp>
        <p:nvSpPr>
          <p:cNvPr id="3" name="object 3"/>
          <p:cNvSpPr/>
          <p:nvPr/>
        </p:nvSpPr>
        <p:spPr>
          <a:xfrm>
            <a:off x="16162858" y="0"/>
            <a:ext cx="0" cy="11308715"/>
          </a:xfrm>
          <a:custGeom>
            <a:avLst/>
            <a:gdLst/>
            <a:ahLst/>
            <a:cxnLst/>
            <a:rect l="l" t="t" r="r" b="b"/>
            <a:pathLst>
              <a:path h="11308715">
                <a:moveTo>
                  <a:pt x="0" y="0"/>
                </a:moveTo>
                <a:lnTo>
                  <a:pt x="0" y="11308556"/>
                </a:lnTo>
              </a:path>
            </a:pathLst>
          </a:custGeom>
          <a:ln w="15852">
            <a:solidFill>
              <a:srgbClr val="E4E4E4"/>
            </a:solidFill>
          </a:ln>
        </p:spPr>
        <p:txBody>
          <a:bodyPr wrap="square" lIns="0" tIns="0" rIns="0" bIns="0" rtlCol="0"/>
          <a:lstStyle/>
          <a:p>
            <a:endParaRPr/>
          </a:p>
        </p:txBody>
      </p:sp>
      <p:sp>
        <p:nvSpPr>
          <p:cNvPr id="9" name="object 9"/>
          <p:cNvSpPr/>
          <p:nvPr/>
        </p:nvSpPr>
        <p:spPr>
          <a:xfrm>
            <a:off x="9125585" y="1358407"/>
            <a:ext cx="697865" cy="697865"/>
          </a:xfrm>
          <a:custGeom>
            <a:avLst/>
            <a:gdLst/>
            <a:ahLst/>
            <a:cxnLst/>
            <a:rect l="l" t="t" r="r" b="b"/>
            <a:pathLst>
              <a:path w="697865" h="697864">
                <a:moveTo>
                  <a:pt x="348837" y="0"/>
                </a:moveTo>
                <a:lnTo>
                  <a:pt x="301503" y="3184"/>
                </a:lnTo>
                <a:lnTo>
                  <a:pt x="256104" y="12461"/>
                </a:lnTo>
                <a:lnTo>
                  <a:pt x="213055" y="27413"/>
                </a:lnTo>
                <a:lnTo>
                  <a:pt x="172774" y="47627"/>
                </a:lnTo>
                <a:lnTo>
                  <a:pt x="135674" y="72685"/>
                </a:lnTo>
                <a:lnTo>
                  <a:pt x="102173" y="102173"/>
                </a:lnTo>
                <a:lnTo>
                  <a:pt x="72685" y="135674"/>
                </a:lnTo>
                <a:lnTo>
                  <a:pt x="47627" y="172774"/>
                </a:lnTo>
                <a:lnTo>
                  <a:pt x="27413" y="213055"/>
                </a:lnTo>
                <a:lnTo>
                  <a:pt x="12461" y="256104"/>
                </a:lnTo>
                <a:lnTo>
                  <a:pt x="3184" y="301503"/>
                </a:lnTo>
                <a:lnTo>
                  <a:pt x="0" y="348837"/>
                </a:lnTo>
                <a:lnTo>
                  <a:pt x="3184" y="396171"/>
                </a:lnTo>
                <a:lnTo>
                  <a:pt x="12461" y="441571"/>
                </a:lnTo>
                <a:lnTo>
                  <a:pt x="27413" y="484619"/>
                </a:lnTo>
                <a:lnTo>
                  <a:pt x="47627" y="524900"/>
                </a:lnTo>
                <a:lnTo>
                  <a:pt x="72685" y="562000"/>
                </a:lnTo>
                <a:lnTo>
                  <a:pt x="102173" y="595501"/>
                </a:lnTo>
                <a:lnTo>
                  <a:pt x="135674" y="624989"/>
                </a:lnTo>
                <a:lnTo>
                  <a:pt x="172774" y="650047"/>
                </a:lnTo>
                <a:lnTo>
                  <a:pt x="213055" y="670261"/>
                </a:lnTo>
                <a:lnTo>
                  <a:pt x="256104" y="685214"/>
                </a:lnTo>
                <a:lnTo>
                  <a:pt x="301503" y="694490"/>
                </a:lnTo>
                <a:lnTo>
                  <a:pt x="348837" y="697675"/>
                </a:lnTo>
                <a:lnTo>
                  <a:pt x="396174" y="694490"/>
                </a:lnTo>
                <a:lnTo>
                  <a:pt x="441575" y="685214"/>
                </a:lnTo>
                <a:lnTo>
                  <a:pt x="484625" y="670261"/>
                </a:lnTo>
                <a:lnTo>
                  <a:pt x="524908" y="650047"/>
                </a:lnTo>
                <a:lnTo>
                  <a:pt x="562008" y="624989"/>
                </a:lnTo>
                <a:lnTo>
                  <a:pt x="595510" y="595501"/>
                </a:lnTo>
                <a:lnTo>
                  <a:pt x="624998" y="562000"/>
                </a:lnTo>
                <a:lnTo>
                  <a:pt x="650057" y="524900"/>
                </a:lnTo>
                <a:lnTo>
                  <a:pt x="670271" y="484619"/>
                </a:lnTo>
                <a:lnTo>
                  <a:pt x="685224" y="441571"/>
                </a:lnTo>
                <a:lnTo>
                  <a:pt x="694501" y="396171"/>
                </a:lnTo>
                <a:lnTo>
                  <a:pt x="697685" y="348837"/>
                </a:lnTo>
                <a:lnTo>
                  <a:pt x="694501" y="301503"/>
                </a:lnTo>
                <a:lnTo>
                  <a:pt x="685224" y="256104"/>
                </a:lnTo>
                <a:lnTo>
                  <a:pt x="670271" y="213055"/>
                </a:lnTo>
                <a:lnTo>
                  <a:pt x="650057" y="172774"/>
                </a:lnTo>
                <a:lnTo>
                  <a:pt x="624998" y="135674"/>
                </a:lnTo>
                <a:lnTo>
                  <a:pt x="595510" y="102173"/>
                </a:lnTo>
                <a:lnTo>
                  <a:pt x="562008" y="72685"/>
                </a:lnTo>
                <a:lnTo>
                  <a:pt x="524908" y="47627"/>
                </a:lnTo>
                <a:lnTo>
                  <a:pt x="484625" y="27413"/>
                </a:lnTo>
                <a:lnTo>
                  <a:pt x="441575" y="12461"/>
                </a:lnTo>
                <a:lnTo>
                  <a:pt x="396174" y="3184"/>
                </a:lnTo>
                <a:lnTo>
                  <a:pt x="348837" y="0"/>
                </a:lnTo>
                <a:close/>
              </a:path>
            </a:pathLst>
          </a:custGeom>
          <a:solidFill>
            <a:srgbClr val="00A2ED"/>
          </a:solidFill>
        </p:spPr>
        <p:txBody>
          <a:bodyPr wrap="square" lIns="0" tIns="0" rIns="0" bIns="0" rtlCol="0"/>
          <a:lstStyle/>
          <a:p>
            <a:endParaRPr dirty="0"/>
          </a:p>
        </p:txBody>
      </p:sp>
      <p:sp>
        <p:nvSpPr>
          <p:cNvPr id="12" name="object 12"/>
          <p:cNvSpPr/>
          <p:nvPr/>
        </p:nvSpPr>
        <p:spPr>
          <a:xfrm>
            <a:off x="9384886" y="1575416"/>
            <a:ext cx="111760" cy="264160"/>
          </a:xfrm>
          <a:custGeom>
            <a:avLst/>
            <a:gdLst/>
            <a:ahLst/>
            <a:cxnLst/>
            <a:rect l="l" t="t" r="r" b="b"/>
            <a:pathLst>
              <a:path w="111759" h="264159">
                <a:moveTo>
                  <a:pt x="111493" y="64029"/>
                </a:moveTo>
                <a:lnTo>
                  <a:pt x="54856" y="64029"/>
                </a:lnTo>
                <a:lnTo>
                  <a:pt x="54856" y="263646"/>
                </a:lnTo>
                <a:lnTo>
                  <a:pt x="111493" y="263646"/>
                </a:lnTo>
                <a:lnTo>
                  <a:pt x="111493" y="64029"/>
                </a:lnTo>
                <a:close/>
              </a:path>
              <a:path w="111759" h="264159">
                <a:moveTo>
                  <a:pt x="111493" y="0"/>
                </a:moveTo>
                <a:lnTo>
                  <a:pt x="77139" y="0"/>
                </a:lnTo>
                <a:lnTo>
                  <a:pt x="59446" y="12199"/>
                </a:lnTo>
                <a:lnTo>
                  <a:pt x="40689" y="22710"/>
                </a:lnTo>
                <a:lnTo>
                  <a:pt x="20873" y="31529"/>
                </a:lnTo>
                <a:lnTo>
                  <a:pt x="0" y="38658"/>
                </a:lnTo>
                <a:lnTo>
                  <a:pt x="0" y="86510"/>
                </a:lnTo>
                <a:lnTo>
                  <a:pt x="37919" y="74993"/>
                </a:lnTo>
                <a:lnTo>
                  <a:pt x="54856" y="64029"/>
                </a:lnTo>
                <a:lnTo>
                  <a:pt x="111493" y="64029"/>
                </a:lnTo>
                <a:lnTo>
                  <a:pt x="111493" y="0"/>
                </a:lnTo>
                <a:close/>
              </a:path>
            </a:pathLst>
          </a:custGeom>
          <a:solidFill>
            <a:srgbClr val="333333"/>
          </a:solidFill>
        </p:spPr>
        <p:txBody>
          <a:bodyPr wrap="square" lIns="0" tIns="0" rIns="0" bIns="0" rtlCol="0"/>
          <a:lstStyle/>
          <a:p>
            <a:endParaRPr/>
          </a:p>
        </p:txBody>
      </p:sp>
      <p:sp>
        <p:nvSpPr>
          <p:cNvPr id="10" name="object 10"/>
          <p:cNvSpPr/>
          <p:nvPr/>
        </p:nvSpPr>
        <p:spPr>
          <a:xfrm>
            <a:off x="9091775" y="3978275"/>
            <a:ext cx="697865" cy="697865"/>
          </a:xfrm>
          <a:custGeom>
            <a:avLst/>
            <a:gdLst/>
            <a:ahLst/>
            <a:cxnLst/>
            <a:rect l="l" t="t" r="r" b="b"/>
            <a:pathLst>
              <a:path w="697865" h="697864">
                <a:moveTo>
                  <a:pt x="348837" y="0"/>
                </a:moveTo>
                <a:lnTo>
                  <a:pt x="301503" y="3184"/>
                </a:lnTo>
                <a:lnTo>
                  <a:pt x="256104" y="12461"/>
                </a:lnTo>
                <a:lnTo>
                  <a:pt x="213055" y="27413"/>
                </a:lnTo>
                <a:lnTo>
                  <a:pt x="172774" y="47627"/>
                </a:lnTo>
                <a:lnTo>
                  <a:pt x="135674" y="72685"/>
                </a:lnTo>
                <a:lnTo>
                  <a:pt x="102173" y="102173"/>
                </a:lnTo>
                <a:lnTo>
                  <a:pt x="72685" y="135674"/>
                </a:lnTo>
                <a:lnTo>
                  <a:pt x="47627" y="172774"/>
                </a:lnTo>
                <a:lnTo>
                  <a:pt x="27413" y="213055"/>
                </a:lnTo>
                <a:lnTo>
                  <a:pt x="12461" y="256104"/>
                </a:lnTo>
                <a:lnTo>
                  <a:pt x="3184" y="301503"/>
                </a:lnTo>
                <a:lnTo>
                  <a:pt x="0" y="348837"/>
                </a:lnTo>
                <a:lnTo>
                  <a:pt x="3184" y="396174"/>
                </a:lnTo>
                <a:lnTo>
                  <a:pt x="12461" y="441575"/>
                </a:lnTo>
                <a:lnTo>
                  <a:pt x="27413" y="484625"/>
                </a:lnTo>
                <a:lnTo>
                  <a:pt x="47627" y="524908"/>
                </a:lnTo>
                <a:lnTo>
                  <a:pt x="72685" y="562008"/>
                </a:lnTo>
                <a:lnTo>
                  <a:pt x="102173" y="595510"/>
                </a:lnTo>
                <a:lnTo>
                  <a:pt x="135674" y="624998"/>
                </a:lnTo>
                <a:lnTo>
                  <a:pt x="172774" y="650057"/>
                </a:lnTo>
                <a:lnTo>
                  <a:pt x="213055" y="670271"/>
                </a:lnTo>
                <a:lnTo>
                  <a:pt x="256104" y="685224"/>
                </a:lnTo>
                <a:lnTo>
                  <a:pt x="301503" y="694501"/>
                </a:lnTo>
                <a:lnTo>
                  <a:pt x="348837" y="697685"/>
                </a:lnTo>
                <a:lnTo>
                  <a:pt x="396174" y="694501"/>
                </a:lnTo>
                <a:lnTo>
                  <a:pt x="441575" y="685224"/>
                </a:lnTo>
                <a:lnTo>
                  <a:pt x="484625" y="670271"/>
                </a:lnTo>
                <a:lnTo>
                  <a:pt x="524908" y="650057"/>
                </a:lnTo>
                <a:lnTo>
                  <a:pt x="562008" y="624998"/>
                </a:lnTo>
                <a:lnTo>
                  <a:pt x="595510" y="595510"/>
                </a:lnTo>
                <a:lnTo>
                  <a:pt x="624998" y="562008"/>
                </a:lnTo>
                <a:lnTo>
                  <a:pt x="650057" y="524908"/>
                </a:lnTo>
                <a:lnTo>
                  <a:pt x="670271" y="484625"/>
                </a:lnTo>
                <a:lnTo>
                  <a:pt x="685224" y="441575"/>
                </a:lnTo>
                <a:lnTo>
                  <a:pt x="694501" y="396174"/>
                </a:lnTo>
                <a:lnTo>
                  <a:pt x="697685" y="348837"/>
                </a:lnTo>
                <a:lnTo>
                  <a:pt x="694501" y="301503"/>
                </a:lnTo>
                <a:lnTo>
                  <a:pt x="685224" y="256104"/>
                </a:lnTo>
                <a:lnTo>
                  <a:pt x="670271" y="213055"/>
                </a:lnTo>
                <a:lnTo>
                  <a:pt x="650057" y="172774"/>
                </a:lnTo>
                <a:lnTo>
                  <a:pt x="624998" y="135674"/>
                </a:lnTo>
                <a:lnTo>
                  <a:pt x="595510" y="102173"/>
                </a:lnTo>
                <a:lnTo>
                  <a:pt x="562008" y="72685"/>
                </a:lnTo>
                <a:lnTo>
                  <a:pt x="524908" y="47627"/>
                </a:lnTo>
                <a:lnTo>
                  <a:pt x="484625" y="27413"/>
                </a:lnTo>
                <a:lnTo>
                  <a:pt x="441575" y="12461"/>
                </a:lnTo>
                <a:lnTo>
                  <a:pt x="396174" y="3184"/>
                </a:lnTo>
                <a:lnTo>
                  <a:pt x="348837" y="0"/>
                </a:lnTo>
                <a:close/>
              </a:path>
            </a:pathLst>
          </a:custGeom>
          <a:solidFill>
            <a:srgbClr val="00A2ED"/>
          </a:solidFill>
        </p:spPr>
        <p:txBody>
          <a:bodyPr wrap="square" lIns="0" tIns="0" rIns="0" bIns="0" rtlCol="0"/>
          <a:lstStyle/>
          <a:p>
            <a:endParaRPr/>
          </a:p>
        </p:txBody>
      </p:sp>
      <p:sp>
        <p:nvSpPr>
          <p:cNvPr id="13" name="object 13"/>
          <p:cNvSpPr/>
          <p:nvPr/>
        </p:nvSpPr>
        <p:spPr>
          <a:xfrm>
            <a:off x="9354646" y="4196017"/>
            <a:ext cx="172085" cy="262255"/>
          </a:xfrm>
          <a:custGeom>
            <a:avLst/>
            <a:gdLst/>
            <a:ahLst/>
            <a:cxnLst/>
            <a:rect l="l" t="t" r="r" b="b"/>
            <a:pathLst>
              <a:path w="172084" h="262254">
                <a:moveTo>
                  <a:pt x="167073" y="45317"/>
                </a:moveTo>
                <a:lnTo>
                  <a:pt x="76070" y="45317"/>
                </a:lnTo>
                <a:lnTo>
                  <a:pt x="92672" y="47408"/>
                </a:lnTo>
                <a:lnTo>
                  <a:pt x="104530" y="53680"/>
                </a:lnTo>
                <a:lnTo>
                  <a:pt x="111645" y="64131"/>
                </a:lnTo>
                <a:lnTo>
                  <a:pt x="114017" y="78761"/>
                </a:lnTo>
                <a:lnTo>
                  <a:pt x="113361" y="86393"/>
                </a:lnTo>
                <a:lnTo>
                  <a:pt x="89409" y="122746"/>
                </a:lnTo>
                <a:lnTo>
                  <a:pt x="55107" y="149255"/>
                </a:lnTo>
                <a:lnTo>
                  <a:pt x="43984" y="158251"/>
                </a:lnTo>
                <a:lnTo>
                  <a:pt x="16215" y="189093"/>
                </a:lnTo>
                <a:lnTo>
                  <a:pt x="467" y="232744"/>
                </a:lnTo>
                <a:lnTo>
                  <a:pt x="0" y="242767"/>
                </a:lnTo>
                <a:lnTo>
                  <a:pt x="0" y="262201"/>
                </a:lnTo>
                <a:lnTo>
                  <a:pt x="171565" y="262201"/>
                </a:lnTo>
                <a:lnTo>
                  <a:pt x="171565" y="215071"/>
                </a:lnTo>
                <a:lnTo>
                  <a:pt x="62238" y="215071"/>
                </a:lnTo>
                <a:lnTo>
                  <a:pt x="62238" y="210056"/>
                </a:lnTo>
                <a:lnTo>
                  <a:pt x="94251" y="177843"/>
                </a:lnTo>
                <a:lnTo>
                  <a:pt x="119107" y="159872"/>
                </a:lnTo>
                <a:lnTo>
                  <a:pt x="130030" y="151402"/>
                </a:lnTo>
                <a:lnTo>
                  <a:pt x="157181" y="122667"/>
                </a:lnTo>
                <a:lnTo>
                  <a:pt x="171515" y="82495"/>
                </a:lnTo>
                <a:lnTo>
                  <a:pt x="171931" y="73181"/>
                </a:lnTo>
                <a:lnTo>
                  <a:pt x="170532" y="57092"/>
                </a:lnTo>
                <a:lnTo>
                  <a:pt x="167073" y="45317"/>
                </a:lnTo>
                <a:close/>
              </a:path>
              <a:path w="172084" h="262254">
                <a:moveTo>
                  <a:pt x="88311" y="0"/>
                </a:moveTo>
                <a:lnTo>
                  <a:pt x="67712" y="1360"/>
                </a:lnTo>
                <a:lnTo>
                  <a:pt x="48197" y="5442"/>
                </a:lnTo>
                <a:lnTo>
                  <a:pt x="29766" y="12245"/>
                </a:lnTo>
                <a:lnTo>
                  <a:pt x="12418" y="21768"/>
                </a:lnTo>
                <a:lnTo>
                  <a:pt x="12418" y="71756"/>
                </a:lnTo>
                <a:lnTo>
                  <a:pt x="27799" y="60191"/>
                </a:lnTo>
                <a:lnTo>
                  <a:pt x="43534" y="51929"/>
                </a:lnTo>
                <a:lnTo>
                  <a:pt x="59624" y="46970"/>
                </a:lnTo>
                <a:lnTo>
                  <a:pt x="76070" y="45317"/>
                </a:lnTo>
                <a:lnTo>
                  <a:pt x="167073" y="45317"/>
                </a:lnTo>
                <a:lnTo>
                  <a:pt x="166333" y="42799"/>
                </a:lnTo>
                <a:lnTo>
                  <a:pt x="137318" y="11034"/>
                </a:lnTo>
                <a:lnTo>
                  <a:pt x="106699" y="1226"/>
                </a:lnTo>
                <a:lnTo>
                  <a:pt x="88311" y="0"/>
                </a:lnTo>
                <a:close/>
              </a:path>
            </a:pathLst>
          </a:custGeom>
          <a:solidFill>
            <a:srgbClr val="333333"/>
          </a:solidFill>
        </p:spPr>
        <p:txBody>
          <a:bodyPr wrap="square" lIns="0" tIns="0" rIns="0" bIns="0" rtlCol="0"/>
          <a:lstStyle/>
          <a:p>
            <a:endParaRPr/>
          </a:p>
        </p:txBody>
      </p:sp>
      <p:sp>
        <p:nvSpPr>
          <p:cNvPr id="11" name="object 11"/>
          <p:cNvSpPr/>
          <p:nvPr/>
        </p:nvSpPr>
        <p:spPr>
          <a:xfrm>
            <a:off x="9091775" y="7296079"/>
            <a:ext cx="697865" cy="697865"/>
          </a:xfrm>
          <a:custGeom>
            <a:avLst/>
            <a:gdLst/>
            <a:ahLst/>
            <a:cxnLst/>
            <a:rect l="l" t="t" r="r" b="b"/>
            <a:pathLst>
              <a:path w="697865" h="697865">
                <a:moveTo>
                  <a:pt x="348837" y="0"/>
                </a:moveTo>
                <a:lnTo>
                  <a:pt x="301503" y="3184"/>
                </a:lnTo>
                <a:lnTo>
                  <a:pt x="256104" y="12461"/>
                </a:lnTo>
                <a:lnTo>
                  <a:pt x="213055" y="27413"/>
                </a:lnTo>
                <a:lnTo>
                  <a:pt x="172774" y="47627"/>
                </a:lnTo>
                <a:lnTo>
                  <a:pt x="135674" y="72685"/>
                </a:lnTo>
                <a:lnTo>
                  <a:pt x="102173" y="102173"/>
                </a:lnTo>
                <a:lnTo>
                  <a:pt x="72685" y="135674"/>
                </a:lnTo>
                <a:lnTo>
                  <a:pt x="47627" y="172774"/>
                </a:lnTo>
                <a:lnTo>
                  <a:pt x="27413" y="213055"/>
                </a:lnTo>
                <a:lnTo>
                  <a:pt x="12461" y="256104"/>
                </a:lnTo>
                <a:lnTo>
                  <a:pt x="3184" y="301503"/>
                </a:lnTo>
                <a:lnTo>
                  <a:pt x="0" y="348837"/>
                </a:lnTo>
                <a:lnTo>
                  <a:pt x="3184" y="396174"/>
                </a:lnTo>
                <a:lnTo>
                  <a:pt x="12461" y="441575"/>
                </a:lnTo>
                <a:lnTo>
                  <a:pt x="27413" y="484625"/>
                </a:lnTo>
                <a:lnTo>
                  <a:pt x="47627" y="524908"/>
                </a:lnTo>
                <a:lnTo>
                  <a:pt x="72685" y="562008"/>
                </a:lnTo>
                <a:lnTo>
                  <a:pt x="102173" y="595510"/>
                </a:lnTo>
                <a:lnTo>
                  <a:pt x="135674" y="624998"/>
                </a:lnTo>
                <a:lnTo>
                  <a:pt x="172774" y="650057"/>
                </a:lnTo>
                <a:lnTo>
                  <a:pt x="213055" y="670271"/>
                </a:lnTo>
                <a:lnTo>
                  <a:pt x="256104" y="685224"/>
                </a:lnTo>
                <a:lnTo>
                  <a:pt x="301503" y="694501"/>
                </a:lnTo>
                <a:lnTo>
                  <a:pt x="348837" y="697685"/>
                </a:lnTo>
                <a:lnTo>
                  <a:pt x="396174" y="694501"/>
                </a:lnTo>
                <a:lnTo>
                  <a:pt x="441575" y="685224"/>
                </a:lnTo>
                <a:lnTo>
                  <a:pt x="484625" y="670271"/>
                </a:lnTo>
                <a:lnTo>
                  <a:pt x="524908" y="650057"/>
                </a:lnTo>
                <a:lnTo>
                  <a:pt x="562008" y="624998"/>
                </a:lnTo>
                <a:lnTo>
                  <a:pt x="595510" y="595510"/>
                </a:lnTo>
                <a:lnTo>
                  <a:pt x="624998" y="562008"/>
                </a:lnTo>
                <a:lnTo>
                  <a:pt x="650057" y="524908"/>
                </a:lnTo>
                <a:lnTo>
                  <a:pt x="670271" y="484625"/>
                </a:lnTo>
                <a:lnTo>
                  <a:pt x="685224" y="441575"/>
                </a:lnTo>
                <a:lnTo>
                  <a:pt x="694501" y="396174"/>
                </a:lnTo>
                <a:lnTo>
                  <a:pt x="697685" y="348837"/>
                </a:lnTo>
                <a:lnTo>
                  <a:pt x="694501" y="301503"/>
                </a:lnTo>
                <a:lnTo>
                  <a:pt x="685224" y="256104"/>
                </a:lnTo>
                <a:lnTo>
                  <a:pt x="670271" y="213055"/>
                </a:lnTo>
                <a:lnTo>
                  <a:pt x="650057" y="172774"/>
                </a:lnTo>
                <a:lnTo>
                  <a:pt x="624998" y="135674"/>
                </a:lnTo>
                <a:lnTo>
                  <a:pt x="595510" y="102173"/>
                </a:lnTo>
                <a:lnTo>
                  <a:pt x="562008" y="72685"/>
                </a:lnTo>
                <a:lnTo>
                  <a:pt x="524908" y="47627"/>
                </a:lnTo>
                <a:lnTo>
                  <a:pt x="484625" y="27413"/>
                </a:lnTo>
                <a:lnTo>
                  <a:pt x="441575" y="12461"/>
                </a:lnTo>
                <a:lnTo>
                  <a:pt x="396174" y="3184"/>
                </a:lnTo>
                <a:lnTo>
                  <a:pt x="348837" y="0"/>
                </a:lnTo>
                <a:close/>
              </a:path>
            </a:pathLst>
          </a:custGeom>
          <a:solidFill>
            <a:srgbClr val="00A2ED"/>
          </a:solidFill>
        </p:spPr>
        <p:txBody>
          <a:bodyPr wrap="square" lIns="0" tIns="0" rIns="0" bIns="0" rtlCol="0"/>
          <a:lstStyle/>
          <a:p>
            <a:endParaRPr/>
          </a:p>
        </p:txBody>
      </p:sp>
      <p:sp>
        <p:nvSpPr>
          <p:cNvPr id="14" name="object 14"/>
          <p:cNvSpPr/>
          <p:nvPr/>
        </p:nvSpPr>
        <p:spPr>
          <a:xfrm>
            <a:off x="9358437" y="7511569"/>
            <a:ext cx="164465" cy="267335"/>
          </a:xfrm>
          <a:custGeom>
            <a:avLst/>
            <a:gdLst/>
            <a:ahLst/>
            <a:cxnLst/>
            <a:rect l="l" t="t" r="r" b="b"/>
            <a:pathLst>
              <a:path w="164465" h="267334">
                <a:moveTo>
                  <a:pt x="0" y="204297"/>
                </a:moveTo>
                <a:lnTo>
                  <a:pt x="0" y="253751"/>
                </a:lnTo>
                <a:lnTo>
                  <a:pt x="13427" y="259425"/>
                </a:lnTo>
                <a:lnTo>
                  <a:pt x="28720" y="263476"/>
                </a:lnTo>
                <a:lnTo>
                  <a:pt x="45880" y="265905"/>
                </a:lnTo>
                <a:lnTo>
                  <a:pt x="64909" y="266714"/>
                </a:lnTo>
                <a:lnTo>
                  <a:pt x="86870" y="265397"/>
                </a:lnTo>
                <a:lnTo>
                  <a:pt x="137828" y="245657"/>
                </a:lnTo>
                <a:lnTo>
                  <a:pt x="156278" y="223176"/>
                </a:lnTo>
                <a:lnTo>
                  <a:pt x="60406" y="223176"/>
                </a:lnTo>
                <a:lnTo>
                  <a:pt x="43552" y="221999"/>
                </a:lnTo>
                <a:lnTo>
                  <a:pt x="27863" y="218464"/>
                </a:lnTo>
                <a:lnTo>
                  <a:pt x="13343" y="212565"/>
                </a:lnTo>
                <a:lnTo>
                  <a:pt x="0" y="204297"/>
                </a:lnTo>
                <a:close/>
              </a:path>
              <a:path w="164465" h="267334">
                <a:moveTo>
                  <a:pt x="152863" y="43359"/>
                </a:moveTo>
                <a:lnTo>
                  <a:pt x="60060" y="43359"/>
                </a:lnTo>
                <a:lnTo>
                  <a:pt x="76970" y="45326"/>
                </a:lnTo>
                <a:lnTo>
                  <a:pt x="89048" y="51227"/>
                </a:lnTo>
                <a:lnTo>
                  <a:pt x="96294" y="61060"/>
                </a:lnTo>
                <a:lnTo>
                  <a:pt x="98709" y="74824"/>
                </a:lnTo>
                <a:lnTo>
                  <a:pt x="95563" y="89459"/>
                </a:lnTo>
                <a:lnTo>
                  <a:pt x="86126" y="99910"/>
                </a:lnTo>
                <a:lnTo>
                  <a:pt x="70397" y="106179"/>
                </a:lnTo>
                <a:lnTo>
                  <a:pt x="48375" y="108268"/>
                </a:lnTo>
                <a:lnTo>
                  <a:pt x="26962" y="108268"/>
                </a:lnTo>
                <a:lnTo>
                  <a:pt x="26962" y="151796"/>
                </a:lnTo>
                <a:lnTo>
                  <a:pt x="50166" y="151796"/>
                </a:lnTo>
                <a:lnTo>
                  <a:pt x="62658" y="152385"/>
                </a:lnTo>
                <a:lnTo>
                  <a:pt x="102725" y="172588"/>
                </a:lnTo>
                <a:lnTo>
                  <a:pt x="106457" y="187774"/>
                </a:lnTo>
                <a:lnTo>
                  <a:pt x="105721" y="195521"/>
                </a:lnTo>
                <a:lnTo>
                  <a:pt x="70981" y="222582"/>
                </a:lnTo>
                <a:lnTo>
                  <a:pt x="60406" y="223176"/>
                </a:lnTo>
                <a:lnTo>
                  <a:pt x="156278" y="223176"/>
                </a:lnTo>
                <a:lnTo>
                  <a:pt x="157722" y="220851"/>
                </a:lnTo>
                <a:lnTo>
                  <a:pt x="162701" y="205612"/>
                </a:lnTo>
                <a:lnTo>
                  <a:pt x="164361" y="188475"/>
                </a:lnTo>
                <a:lnTo>
                  <a:pt x="163360" y="176834"/>
                </a:lnTo>
                <a:lnTo>
                  <a:pt x="139659" y="140480"/>
                </a:lnTo>
                <a:lnTo>
                  <a:pt x="105368" y="128226"/>
                </a:lnTo>
                <a:lnTo>
                  <a:pt x="105368" y="127336"/>
                </a:lnTo>
                <a:lnTo>
                  <a:pt x="127799" y="118656"/>
                </a:lnTo>
                <a:lnTo>
                  <a:pt x="143816" y="105212"/>
                </a:lnTo>
                <a:lnTo>
                  <a:pt x="153422" y="87004"/>
                </a:lnTo>
                <a:lnTo>
                  <a:pt x="156623" y="64029"/>
                </a:lnTo>
                <a:lnTo>
                  <a:pt x="155183" y="50048"/>
                </a:lnTo>
                <a:lnTo>
                  <a:pt x="152863" y="43359"/>
                </a:lnTo>
                <a:close/>
              </a:path>
              <a:path w="164465" h="267334">
                <a:moveTo>
                  <a:pt x="72992" y="0"/>
                </a:moveTo>
                <a:lnTo>
                  <a:pt x="55354" y="857"/>
                </a:lnTo>
                <a:lnTo>
                  <a:pt x="38925" y="3426"/>
                </a:lnTo>
                <a:lnTo>
                  <a:pt x="23706" y="7703"/>
                </a:lnTo>
                <a:lnTo>
                  <a:pt x="9696" y="13685"/>
                </a:lnTo>
                <a:lnTo>
                  <a:pt x="9696" y="60060"/>
                </a:lnTo>
                <a:lnTo>
                  <a:pt x="21813" y="52751"/>
                </a:lnTo>
                <a:lnTo>
                  <a:pt x="34246" y="47532"/>
                </a:lnTo>
                <a:lnTo>
                  <a:pt x="46995" y="44402"/>
                </a:lnTo>
                <a:lnTo>
                  <a:pt x="60060" y="43359"/>
                </a:lnTo>
                <a:lnTo>
                  <a:pt x="152863" y="43359"/>
                </a:lnTo>
                <a:lnTo>
                  <a:pt x="150864" y="37598"/>
                </a:lnTo>
                <a:lnTo>
                  <a:pt x="121189" y="9727"/>
                </a:lnTo>
                <a:lnTo>
                  <a:pt x="90877" y="1082"/>
                </a:lnTo>
                <a:lnTo>
                  <a:pt x="72992" y="0"/>
                </a:lnTo>
                <a:close/>
              </a:path>
            </a:pathLst>
          </a:custGeom>
          <a:solidFill>
            <a:srgbClr val="333333"/>
          </a:solidFill>
        </p:spPr>
        <p:txBody>
          <a:bodyPr wrap="square" lIns="0" tIns="0" rIns="0" bIns="0" rtlCol="0"/>
          <a:lstStyle/>
          <a:p>
            <a:endParaRPr/>
          </a:p>
        </p:txBody>
      </p:sp>
      <p:sp>
        <p:nvSpPr>
          <p:cNvPr id="15" name="object 15"/>
          <p:cNvSpPr txBox="1"/>
          <p:nvPr/>
        </p:nvSpPr>
        <p:spPr>
          <a:xfrm>
            <a:off x="10193394" y="1311275"/>
            <a:ext cx="5703447" cy="1442383"/>
          </a:xfrm>
          <a:prstGeom prst="rect">
            <a:avLst/>
          </a:prstGeom>
        </p:spPr>
        <p:txBody>
          <a:bodyPr vert="horz" wrap="square" lIns="0" tIns="76200" rIns="0" bIns="0" rtlCol="0">
            <a:spAutoFit/>
          </a:bodyPr>
          <a:lstStyle/>
          <a:p>
            <a:pPr>
              <a:lnSpc>
                <a:spcPct val="120000"/>
              </a:lnSpc>
              <a:spcBef>
                <a:spcPts val="600"/>
              </a:spcBef>
            </a:pPr>
            <a:r>
              <a:rPr lang="en-US" sz="2400" dirty="0">
                <a:latin typeface="Segoe UI Semibold" panose="020B0702040204020203" pitchFamily="34" charset="0"/>
                <a:cs typeface="Segoe UI Semibold" panose="020B0702040204020203" pitchFamily="34" charset="0"/>
              </a:rPr>
              <a:t>Objectives</a:t>
            </a:r>
          </a:p>
          <a:p>
            <a:pPr marL="12700">
              <a:lnSpc>
                <a:spcPct val="120000"/>
              </a:lnSpc>
              <a:spcBef>
                <a:spcPts val="600"/>
              </a:spcBef>
            </a:pPr>
            <a:r>
              <a:rPr lang="en-US" sz="2400" dirty="0">
                <a:latin typeface="Segoe UI Semilight" panose="020B0402040204020203" pitchFamily="34" charset="0"/>
                <a:cs typeface="Segoe UI Semilight" panose="020B0402040204020203" pitchFamily="34" charset="0"/>
              </a:rPr>
              <a:t>Maintain reputation for excellent project work in a very competitive local market</a:t>
            </a:r>
          </a:p>
        </p:txBody>
      </p:sp>
      <p:sp>
        <p:nvSpPr>
          <p:cNvPr id="18" name="object 18"/>
          <p:cNvSpPr txBox="1"/>
          <p:nvPr/>
        </p:nvSpPr>
        <p:spPr>
          <a:xfrm>
            <a:off x="16757526" y="8175058"/>
            <a:ext cx="2909747" cy="1397177"/>
          </a:xfrm>
          <a:prstGeom prst="rect">
            <a:avLst/>
          </a:prstGeom>
        </p:spPr>
        <p:txBody>
          <a:bodyPr vert="horz" wrap="square" lIns="0" tIns="12065" rIns="0" bIns="0" rtlCol="0">
            <a:spAutoFit/>
          </a:bodyPr>
          <a:lstStyle/>
          <a:p>
            <a:pPr marL="12700">
              <a:lnSpc>
                <a:spcPts val="1800"/>
              </a:lnSpc>
              <a:spcBef>
                <a:spcPts val="95"/>
              </a:spcBef>
            </a:pPr>
            <a:r>
              <a:rPr b="1" dirty="0">
                <a:solidFill>
                  <a:srgbClr val="333333"/>
                </a:solidFill>
                <a:latin typeface="Segoe UI" panose="020B0502040204020203" pitchFamily="34" charset="0"/>
                <a:cs typeface="Segoe UI" panose="020B0502040204020203" pitchFamily="34" charset="0"/>
              </a:rPr>
              <a:t>Products and Services</a:t>
            </a:r>
            <a:endParaRPr dirty="0">
              <a:latin typeface="Segoe UI" panose="020B0502040204020203" pitchFamily="34" charset="0"/>
              <a:cs typeface="Segoe UI" panose="020B0502040204020203" pitchFamily="34" charset="0"/>
            </a:endParaRPr>
          </a:p>
          <a:p>
            <a:pPr marL="12700">
              <a:lnSpc>
                <a:spcPts val="1800"/>
              </a:lnSpc>
            </a:pPr>
            <a:r>
              <a:rPr lang="en-US" dirty="0">
                <a:solidFill>
                  <a:srgbClr val="333333"/>
                </a:solidFill>
                <a:latin typeface="Segoe UI" panose="020B0502040204020203" pitchFamily="34" charset="0"/>
                <a:cs typeface="Segoe UI" panose="020B0502040204020203" pitchFamily="34" charset="0"/>
              </a:rPr>
              <a:t>Microsoft Project Online</a:t>
            </a:r>
          </a:p>
          <a:p>
            <a:pPr marL="12700">
              <a:lnSpc>
                <a:spcPts val="1800"/>
              </a:lnSpc>
            </a:pPr>
            <a:r>
              <a:rPr lang="en-US" dirty="0">
                <a:solidFill>
                  <a:srgbClr val="333333"/>
                </a:solidFill>
                <a:latin typeface="Segoe UI" panose="020B0502040204020203" pitchFamily="34" charset="0"/>
                <a:cs typeface="Segoe UI" panose="020B0502040204020203" pitchFamily="34" charset="0"/>
              </a:rPr>
              <a:t>Office 365</a:t>
            </a:r>
          </a:p>
          <a:p>
            <a:pPr marL="12700">
              <a:lnSpc>
                <a:spcPts val="1800"/>
              </a:lnSpc>
            </a:pPr>
            <a:r>
              <a:rPr lang="en-US" dirty="0">
                <a:solidFill>
                  <a:srgbClr val="333333"/>
                </a:solidFill>
                <a:latin typeface="Segoe UI" panose="020B0502040204020203" pitchFamily="34" charset="0"/>
                <a:cs typeface="Segoe UI" panose="020B0502040204020203" pitchFamily="34" charset="0"/>
              </a:rPr>
              <a:t>Microsoft Teams</a:t>
            </a:r>
          </a:p>
          <a:p>
            <a:pPr marL="12700">
              <a:lnSpc>
                <a:spcPts val="1800"/>
              </a:lnSpc>
            </a:pPr>
            <a:r>
              <a:rPr lang="en-US" dirty="0">
                <a:solidFill>
                  <a:srgbClr val="333333"/>
                </a:solidFill>
                <a:latin typeface="Segoe UI" panose="020B0502040204020203" pitchFamily="34" charset="0"/>
                <a:cs typeface="Segoe UI" panose="020B0502040204020203" pitchFamily="34" charset="0"/>
              </a:rPr>
              <a:t>Planner</a:t>
            </a:r>
          </a:p>
          <a:p>
            <a:pPr marL="12700">
              <a:lnSpc>
                <a:spcPts val="1800"/>
              </a:lnSpc>
            </a:pPr>
            <a:r>
              <a:rPr lang="en-US" dirty="0">
                <a:solidFill>
                  <a:srgbClr val="333333"/>
                </a:solidFill>
                <a:latin typeface="Segoe UI" panose="020B0502040204020203" pitchFamily="34" charset="0"/>
                <a:cs typeface="Segoe UI" panose="020B0502040204020203" pitchFamily="34" charset="0"/>
              </a:rPr>
              <a:t>Power BI</a:t>
            </a:r>
          </a:p>
        </p:txBody>
      </p:sp>
      <p:sp>
        <p:nvSpPr>
          <p:cNvPr id="19" name="object 19"/>
          <p:cNvSpPr txBox="1"/>
          <p:nvPr/>
        </p:nvSpPr>
        <p:spPr>
          <a:xfrm>
            <a:off x="16825948" y="9854392"/>
            <a:ext cx="2841321" cy="319959"/>
          </a:xfrm>
          <a:prstGeom prst="rect">
            <a:avLst/>
          </a:prstGeom>
        </p:spPr>
        <p:txBody>
          <a:bodyPr vert="horz" wrap="square" lIns="0" tIns="12065" rIns="0" bIns="0" rtlCol="0">
            <a:spAutoFit/>
          </a:bodyPr>
          <a:lstStyle/>
          <a:p>
            <a:pPr marL="12700">
              <a:lnSpc>
                <a:spcPct val="100000"/>
              </a:lnSpc>
              <a:spcBef>
                <a:spcPts val="95"/>
              </a:spcBef>
            </a:pPr>
            <a:r>
              <a:rPr lang="fr-FR" sz="2000" b="1" u="heavy" dirty="0">
                <a:solidFill>
                  <a:srgbClr val="036CD0"/>
                </a:solidFill>
                <a:uFill>
                  <a:solidFill>
                    <a:srgbClr val="036CD0"/>
                  </a:solidFill>
                </a:uFill>
                <a:latin typeface="Segoe UI Semibold" panose="020B0702040204020203"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aka.ms/RIEL_EN</a:t>
            </a:r>
            <a:endParaRPr lang="fr-FR" sz="2000" b="1" u="heavy" dirty="0">
              <a:solidFill>
                <a:srgbClr val="036CD0"/>
              </a:solidFill>
              <a:uFill>
                <a:solidFill>
                  <a:srgbClr val="036CD0"/>
                </a:solidFill>
              </a:uFill>
              <a:latin typeface="Segoe UI Semibold" panose="020B0702040204020203" pitchFamily="34" charset="0"/>
              <a:cs typeface="Segoe UI Semibold" panose="020B0702040204020203" pitchFamily="34" charset="0"/>
            </a:endParaRPr>
          </a:p>
        </p:txBody>
      </p:sp>
      <p:sp>
        <p:nvSpPr>
          <p:cNvPr id="20" name="object 20"/>
          <p:cNvSpPr txBox="1"/>
          <p:nvPr/>
        </p:nvSpPr>
        <p:spPr>
          <a:xfrm>
            <a:off x="16745738" y="4664075"/>
            <a:ext cx="2483019" cy="473848"/>
          </a:xfrm>
          <a:prstGeom prst="rect">
            <a:avLst/>
          </a:prstGeom>
        </p:spPr>
        <p:txBody>
          <a:bodyPr vert="horz" wrap="square" lIns="0" tIns="12065" rIns="0" bIns="0" rtlCol="0">
            <a:spAutoFit/>
          </a:bodyPr>
          <a:lstStyle/>
          <a:p>
            <a:pPr marL="12700">
              <a:lnSpc>
                <a:spcPts val="1800"/>
              </a:lnSpc>
              <a:spcBef>
                <a:spcPts val="95"/>
              </a:spcBef>
            </a:pPr>
            <a:r>
              <a:rPr b="1" dirty="0">
                <a:solidFill>
                  <a:srgbClr val="333333"/>
                </a:solidFill>
                <a:latin typeface="Segoe UI" panose="020B0502040204020203" pitchFamily="34" charset="0"/>
                <a:cs typeface="Segoe UI" panose="020B0502040204020203" pitchFamily="34" charset="0"/>
              </a:rPr>
              <a:t>Customer</a:t>
            </a:r>
            <a:endParaRPr dirty="0">
              <a:latin typeface="Segoe UI" panose="020B0502040204020203" pitchFamily="34" charset="0"/>
              <a:cs typeface="Segoe UI" panose="020B0502040204020203" pitchFamily="34" charset="0"/>
            </a:endParaRPr>
          </a:p>
          <a:p>
            <a:pPr marL="12700">
              <a:lnSpc>
                <a:spcPts val="1800"/>
              </a:lnSpc>
            </a:pPr>
            <a:r>
              <a:rPr lang="en-US" dirty="0">
                <a:solidFill>
                  <a:srgbClr val="333333"/>
                </a:solidFill>
                <a:latin typeface="Segoe UI" panose="020B0502040204020203" pitchFamily="34" charset="0"/>
                <a:cs typeface="Segoe UI" panose="020B0502040204020203" pitchFamily="34" charset="0"/>
              </a:rPr>
              <a:t>RIEL</a:t>
            </a:r>
            <a:endParaRPr dirty="0">
              <a:latin typeface="Segoe UI" panose="020B0502040204020203" pitchFamily="34" charset="0"/>
              <a:cs typeface="Segoe UI" panose="020B0502040204020203" pitchFamily="34" charset="0"/>
            </a:endParaRPr>
          </a:p>
        </p:txBody>
      </p:sp>
      <p:sp>
        <p:nvSpPr>
          <p:cNvPr id="21" name="object 21"/>
          <p:cNvSpPr txBox="1"/>
          <p:nvPr/>
        </p:nvSpPr>
        <p:spPr>
          <a:xfrm>
            <a:off x="16745738" y="5484113"/>
            <a:ext cx="2483019" cy="473848"/>
          </a:xfrm>
          <a:prstGeom prst="rect">
            <a:avLst/>
          </a:prstGeom>
        </p:spPr>
        <p:txBody>
          <a:bodyPr vert="horz" wrap="square" lIns="0" tIns="12065" rIns="0" bIns="0" rtlCol="0">
            <a:spAutoFit/>
          </a:bodyPr>
          <a:lstStyle/>
          <a:p>
            <a:pPr marL="12700">
              <a:lnSpc>
                <a:spcPts val="1800"/>
              </a:lnSpc>
              <a:spcBef>
                <a:spcPts val="95"/>
              </a:spcBef>
            </a:pPr>
            <a:r>
              <a:rPr b="1" dirty="0">
                <a:solidFill>
                  <a:srgbClr val="333333"/>
                </a:solidFill>
                <a:latin typeface="Segoe UI" panose="020B0502040204020203" pitchFamily="34" charset="0"/>
                <a:cs typeface="Segoe UI" panose="020B0502040204020203" pitchFamily="34" charset="0"/>
              </a:rPr>
              <a:t>Country</a:t>
            </a:r>
            <a:endParaRPr dirty="0">
              <a:latin typeface="Segoe UI" panose="020B0502040204020203" pitchFamily="34" charset="0"/>
              <a:cs typeface="Segoe UI" panose="020B0502040204020203" pitchFamily="34" charset="0"/>
            </a:endParaRPr>
          </a:p>
          <a:p>
            <a:pPr marL="12700">
              <a:lnSpc>
                <a:spcPts val="1800"/>
              </a:lnSpc>
            </a:pPr>
            <a:r>
              <a:rPr lang="fr-FR" dirty="0">
                <a:solidFill>
                  <a:srgbClr val="333333"/>
                </a:solidFill>
                <a:latin typeface="Segoe UI" panose="020B0502040204020203" pitchFamily="34" charset="0"/>
                <a:cs typeface="Segoe UI" panose="020B0502040204020203" pitchFamily="34" charset="0"/>
              </a:rPr>
              <a:t>Ukraine</a:t>
            </a:r>
            <a:endParaRPr dirty="0">
              <a:latin typeface="Segoe UI" panose="020B0502040204020203" pitchFamily="34" charset="0"/>
              <a:cs typeface="Segoe UI" panose="020B0502040204020203" pitchFamily="34" charset="0"/>
            </a:endParaRPr>
          </a:p>
        </p:txBody>
      </p:sp>
      <p:sp>
        <p:nvSpPr>
          <p:cNvPr id="28" name="object 15"/>
          <p:cNvSpPr txBox="1"/>
          <p:nvPr/>
        </p:nvSpPr>
        <p:spPr>
          <a:xfrm>
            <a:off x="10193393" y="3978275"/>
            <a:ext cx="5878457" cy="2328779"/>
          </a:xfrm>
          <a:prstGeom prst="rect">
            <a:avLst/>
          </a:prstGeom>
        </p:spPr>
        <p:txBody>
          <a:bodyPr vert="horz" wrap="square" lIns="0" tIns="76200" rIns="0" bIns="0" rtlCol="0" anchor="t">
            <a:spAutoFit/>
          </a:bodyPr>
          <a:lstStyle/>
          <a:p>
            <a:pPr marL="12700">
              <a:lnSpc>
                <a:spcPct val="120000"/>
              </a:lnSpc>
              <a:spcBef>
                <a:spcPts val="600"/>
              </a:spcBef>
            </a:pPr>
            <a:r>
              <a:rPr lang="en-US" sz="2400" dirty="0">
                <a:latin typeface="Segoe UI Semibold" panose="020B0702040204020203" pitchFamily="34" charset="0"/>
                <a:cs typeface="Segoe UI Semibold" panose="020B0702040204020203" pitchFamily="34" charset="0"/>
              </a:rPr>
              <a:t>Tactics</a:t>
            </a:r>
          </a:p>
          <a:p>
            <a:pPr marL="12700">
              <a:lnSpc>
                <a:spcPct val="120000"/>
              </a:lnSpc>
              <a:spcBef>
                <a:spcPts val="600"/>
              </a:spcBef>
            </a:pPr>
            <a:r>
              <a:rPr lang="en-US" sz="2400" dirty="0">
                <a:latin typeface="Segoe UI Semilight"/>
                <a:cs typeface="Segoe UI Semilight"/>
              </a:rPr>
              <a:t>Partner LEO Consulting advised gradual introduction of multiple Microsoft solutions, from Project Online, to Power BI and Office 365</a:t>
            </a:r>
          </a:p>
        </p:txBody>
      </p:sp>
      <p:sp>
        <p:nvSpPr>
          <p:cNvPr id="29" name="object 15"/>
          <p:cNvSpPr txBox="1"/>
          <p:nvPr/>
        </p:nvSpPr>
        <p:spPr>
          <a:xfrm>
            <a:off x="10193394" y="7254875"/>
            <a:ext cx="5174615" cy="2482667"/>
          </a:xfrm>
          <a:prstGeom prst="rect">
            <a:avLst/>
          </a:prstGeom>
        </p:spPr>
        <p:txBody>
          <a:bodyPr vert="horz" wrap="square" lIns="0" tIns="76200" rIns="0" bIns="0" rtlCol="0" anchor="t">
            <a:spAutoFit/>
          </a:bodyPr>
          <a:lstStyle/>
          <a:p>
            <a:pPr marL="12700">
              <a:lnSpc>
                <a:spcPct val="120000"/>
              </a:lnSpc>
              <a:spcBef>
                <a:spcPts val="600"/>
              </a:spcBef>
            </a:pPr>
            <a:r>
              <a:rPr lang="en-US" sz="2400" dirty="0">
                <a:latin typeface="Segoe UI Semibold" panose="020B0702040204020203" pitchFamily="34" charset="0"/>
                <a:cs typeface="Segoe UI Semibold" panose="020B0702040204020203" pitchFamily="34" charset="0"/>
              </a:rPr>
              <a:t>Results</a:t>
            </a:r>
          </a:p>
          <a:p>
            <a:pPr marL="298450" indent="-285750">
              <a:lnSpc>
                <a:spcPct val="120000"/>
              </a:lnSpc>
              <a:spcBef>
                <a:spcPts val="600"/>
              </a:spcBef>
              <a:buFont typeface="Arial" panose="020B0604020202020204" pitchFamily="34" charset="0"/>
              <a:buChar char="•"/>
            </a:pPr>
            <a:r>
              <a:rPr lang="en-US" sz="2400" dirty="0">
                <a:latin typeface="Segoe UI Semilight"/>
                <a:cs typeface="Segoe UI Semilight"/>
              </a:rPr>
              <a:t>Improved internal team-working</a:t>
            </a:r>
          </a:p>
          <a:p>
            <a:pPr marL="298450" indent="-285750">
              <a:lnSpc>
                <a:spcPct val="120000"/>
              </a:lnSpc>
              <a:spcBef>
                <a:spcPts val="600"/>
              </a:spcBef>
              <a:buFont typeface="Arial" panose="020B0604020202020204" pitchFamily="34" charset="0"/>
              <a:buChar char="•"/>
            </a:pPr>
            <a:r>
              <a:rPr lang="en-US" sz="2400" dirty="0">
                <a:latin typeface="Segoe UI Semilight"/>
                <a:cs typeface="Segoe UI Semilight"/>
              </a:rPr>
              <a:t>Employees reports 40% reduced communication time</a:t>
            </a:r>
          </a:p>
          <a:p>
            <a:pPr marL="298450" indent="-285750">
              <a:lnSpc>
                <a:spcPct val="120000"/>
              </a:lnSpc>
              <a:spcBef>
                <a:spcPts val="600"/>
              </a:spcBef>
              <a:buFont typeface="Arial" panose="020B0604020202020204" pitchFamily="34" charset="0"/>
              <a:buChar char="•"/>
            </a:pPr>
            <a:r>
              <a:rPr lang="en-US" sz="2400" dirty="0">
                <a:latin typeface="Segoe UI Semilight"/>
                <a:cs typeface="Segoe UI Semilight"/>
              </a:rPr>
              <a:t>More accurate cost control</a:t>
            </a:r>
          </a:p>
        </p:txBody>
      </p:sp>
      <p:sp>
        <p:nvSpPr>
          <p:cNvPr id="26" name="object 21">
            <a:extLst>
              <a:ext uri="{FF2B5EF4-FFF2-40B4-BE49-F238E27FC236}">
                <a16:creationId xmlns:a16="http://schemas.microsoft.com/office/drawing/2014/main" id="{622CD58B-BAE6-47E7-9D6A-E496D555BBF9}"/>
              </a:ext>
            </a:extLst>
          </p:cNvPr>
          <p:cNvSpPr txBox="1"/>
          <p:nvPr/>
        </p:nvSpPr>
        <p:spPr>
          <a:xfrm>
            <a:off x="16745738" y="7355021"/>
            <a:ext cx="2483019" cy="473848"/>
          </a:xfrm>
          <a:prstGeom prst="rect">
            <a:avLst/>
          </a:prstGeom>
        </p:spPr>
        <p:txBody>
          <a:bodyPr vert="horz" wrap="square" lIns="0" tIns="12065" rIns="0" bIns="0" rtlCol="0">
            <a:spAutoFit/>
          </a:bodyPr>
          <a:lstStyle/>
          <a:p>
            <a:pPr marL="12700">
              <a:lnSpc>
                <a:spcPts val="1800"/>
              </a:lnSpc>
              <a:spcBef>
                <a:spcPts val="95"/>
              </a:spcBef>
            </a:pPr>
            <a:r>
              <a:rPr lang="fr-FR" b="1" dirty="0">
                <a:solidFill>
                  <a:srgbClr val="333333"/>
                </a:solidFill>
                <a:latin typeface="Segoe UI" panose="020B0502040204020203" pitchFamily="34" charset="0"/>
                <a:cs typeface="Segoe UI" panose="020B0502040204020203" pitchFamily="34" charset="0"/>
              </a:rPr>
              <a:t>Partner</a:t>
            </a:r>
            <a:endParaRPr dirty="0">
              <a:latin typeface="Segoe UI" panose="020B0502040204020203" pitchFamily="34" charset="0"/>
              <a:cs typeface="Segoe UI" panose="020B0502040204020203" pitchFamily="34" charset="0"/>
            </a:endParaRPr>
          </a:p>
          <a:p>
            <a:pPr marL="12700">
              <a:lnSpc>
                <a:spcPts val="1800"/>
              </a:lnSpc>
            </a:pPr>
            <a:r>
              <a:rPr lang="fr-FR" dirty="0">
                <a:solidFill>
                  <a:srgbClr val="333333"/>
                </a:solidFill>
                <a:latin typeface="Segoe UI" panose="020B0502040204020203" pitchFamily="34" charset="0"/>
                <a:cs typeface="Segoe UI" panose="020B0502040204020203" pitchFamily="34" charset="0"/>
              </a:rPr>
              <a:t>LEO Consulting</a:t>
            </a:r>
            <a:endParaRPr dirty="0">
              <a:latin typeface="Segoe UI" panose="020B0502040204020203" pitchFamily="34" charset="0"/>
              <a:cs typeface="Segoe UI" panose="020B0502040204020203" pitchFamily="34" charset="0"/>
            </a:endParaRPr>
          </a:p>
        </p:txBody>
      </p:sp>
      <p:sp>
        <p:nvSpPr>
          <p:cNvPr id="30" name="object 21">
            <a:extLst>
              <a:ext uri="{FF2B5EF4-FFF2-40B4-BE49-F238E27FC236}">
                <a16:creationId xmlns:a16="http://schemas.microsoft.com/office/drawing/2014/main" id="{EE4BC4CE-56B8-4F73-8B97-2A83DD5984E6}"/>
              </a:ext>
            </a:extLst>
          </p:cNvPr>
          <p:cNvSpPr txBox="1"/>
          <p:nvPr/>
        </p:nvSpPr>
        <p:spPr>
          <a:xfrm>
            <a:off x="16745738" y="6304151"/>
            <a:ext cx="2483019" cy="704680"/>
          </a:xfrm>
          <a:prstGeom prst="rect">
            <a:avLst/>
          </a:prstGeom>
        </p:spPr>
        <p:txBody>
          <a:bodyPr vert="horz" wrap="square" lIns="0" tIns="12065" rIns="0" bIns="0" rtlCol="0">
            <a:spAutoFit/>
          </a:bodyPr>
          <a:lstStyle/>
          <a:p>
            <a:pPr marL="12700">
              <a:lnSpc>
                <a:spcPts val="1800"/>
              </a:lnSpc>
              <a:spcBef>
                <a:spcPts val="95"/>
              </a:spcBef>
            </a:pPr>
            <a:r>
              <a:rPr b="1" dirty="0">
                <a:solidFill>
                  <a:srgbClr val="333333"/>
                </a:solidFill>
                <a:latin typeface="Segoe UI" panose="020B0502040204020203" pitchFamily="34" charset="0"/>
                <a:cs typeface="Segoe UI" panose="020B0502040204020203" pitchFamily="34" charset="0"/>
              </a:rPr>
              <a:t>C</a:t>
            </a:r>
            <a:r>
              <a:rPr lang="fr-FR" b="1" dirty="0" err="1">
                <a:solidFill>
                  <a:srgbClr val="333333"/>
                </a:solidFill>
                <a:latin typeface="Segoe UI" panose="020B0502040204020203" pitchFamily="34" charset="0"/>
                <a:cs typeface="Segoe UI" panose="020B0502040204020203" pitchFamily="34" charset="0"/>
              </a:rPr>
              <a:t>ustomer</a:t>
            </a:r>
            <a:r>
              <a:rPr lang="fr-FR" b="1" dirty="0">
                <a:solidFill>
                  <a:srgbClr val="333333"/>
                </a:solidFill>
                <a:latin typeface="Segoe UI" panose="020B0502040204020203" pitchFamily="34" charset="0"/>
                <a:cs typeface="Segoe UI" panose="020B0502040204020203" pitchFamily="34" charset="0"/>
              </a:rPr>
              <a:t> size</a:t>
            </a:r>
            <a:endParaRPr dirty="0">
              <a:latin typeface="Segoe UI" panose="020B0502040204020203" pitchFamily="34" charset="0"/>
              <a:cs typeface="Segoe UI" panose="020B0502040204020203" pitchFamily="34" charset="0"/>
            </a:endParaRPr>
          </a:p>
          <a:p>
            <a:pPr marL="12700">
              <a:lnSpc>
                <a:spcPts val="1800"/>
              </a:lnSpc>
            </a:pPr>
            <a:r>
              <a:rPr lang="fr-FR" dirty="0">
                <a:solidFill>
                  <a:srgbClr val="333333"/>
                </a:solidFill>
                <a:latin typeface="Segoe UI" panose="020B0502040204020203" pitchFamily="34" charset="0"/>
                <a:cs typeface="Segoe UI" panose="020B0502040204020203" pitchFamily="34" charset="0"/>
              </a:rPr>
              <a:t>Medium (50 - 999 </a:t>
            </a:r>
            <a:r>
              <a:rPr lang="fr-FR" dirty="0" err="1">
                <a:solidFill>
                  <a:srgbClr val="333333"/>
                </a:solidFill>
                <a:latin typeface="Segoe UI" panose="020B0502040204020203" pitchFamily="34" charset="0"/>
                <a:cs typeface="Segoe UI" panose="020B0502040204020203" pitchFamily="34" charset="0"/>
              </a:rPr>
              <a:t>employees</a:t>
            </a:r>
            <a:r>
              <a:rPr lang="fr-FR" dirty="0">
                <a:solidFill>
                  <a:srgbClr val="333333"/>
                </a:solidFill>
                <a:latin typeface="Segoe UI" panose="020B0502040204020203" pitchFamily="34" charset="0"/>
                <a:cs typeface="Segoe UI" panose="020B0502040204020203" pitchFamily="34" charset="0"/>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352</TotalTime>
  <Words>342</Words>
  <Application>Microsoft Office PowerPoint</Application>
  <PresentationFormat>Custom</PresentationFormat>
  <Paragraphs>46</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Segoe UI</vt:lpstr>
      <vt:lpstr>Segoe UI Semibold</vt:lpstr>
      <vt:lpstr>Segoe UI Semilight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RS-Artboard 59</dc:title>
  <dc:creator>Bara.vlaskova</dc:creator>
  <cp:lastModifiedBy>Delphine Atzeni</cp:lastModifiedBy>
  <cp:revision>55</cp:revision>
  <dcterms:created xsi:type="dcterms:W3CDTF">2018-10-30T13:33:41Z</dcterms:created>
  <dcterms:modified xsi:type="dcterms:W3CDTF">2019-06-07T19:15:19Z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2018-10-30T00:00:00Z</vt:filetime>
  </property>
  <property fmtid="{D5CDD505-2E9C-101B-9397-08002B2CF9AE}" pid="3" name="Creator">
    <vt:lpwstr>Adobe Illustrator CC 22.0 (Windows)</vt:lpwstr>
  </property>
  <property fmtid="{D5CDD505-2E9C-101B-9397-08002B2CF9AE}" pid="4" name="LastSaved">
    <vt:filetime>2018-10-30T00:00:00Z</vt:filetime>
  </property>
</Properties>
</file>