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78" r:id="rId8"/>
    <p:sldId id="259" r:id="rId9"/>
    <p:sldId id="271" r:id="rId10"/>
    <p:sldId id="274" r:id="rId11"/>
    <p:sldId id="276" r:id="rId12"/>
    <p:sldId id="279" r:id="rId13"/>
    <p:sldId id="277" r:id="rId14"/>
    <p:sldId id="275" r:id="rId15"/>
    <p:sldId id="4543" r:id="rId16"/>
    <p:sldId id="269" r:id="rId17"/>
    <p:sldId id="1689" r:id="rId1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Frank Weigel" initials="FW" lastIdx="1" clrIdx="4">
    <p:extLst>
      <p:ext uri="{19B8F6BF-5375-455C-9EA6-DF929625EA0E}">
        <p15:presenceInfo xmlns:p15="http://schemas.microsoft.com/office/powerpoint/2012/main" userId="Frank Weigel" providerId="None"/>
      </p:ext>
    </p:extLst>
  </p:cmAuthor>
  <p:cmAuthor id="5" name="Максим Корзун" initials="МК" lastIdx="3" clrIdx="5">
    <p:extLst>
      <p:ext uri="{19B8F6BF-5375-455C-9EA6-DF929625EA0E}">
        <p15:presenceInfo xmlns:p15="http://schemas.microsoft.com/office/powerpoint/2012/main" userId="S::m.korzun@riel.com.ua::ceeda837-b08b-4551-a962-ebc2ac90ffd9" providerId="AD"/>
      </p:ext>
    </p:extLst>
  </p:cmAuthor>
  <p:cmAuthor id="6" name="Oleksiy Prosnitskyy" initials="OP" lastIdx="1" clrIdx="6">
    <p:extLst>
      <p:ext uri="{19B8F6BF-5375-455C-9EA6-DF929625EA0E}">
        <p15:presenceInfo xmlns:p15="http://schemas.microsoft.com/office/powerpoint/2012/main" userId="Oleksiy Prosnitsky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2F"/>
    <a:srgbClr val="FFFFFF"/>
    <a:srgbClr val="3B3B3B"/>
    <a:srgbClr val="282A25"/>
    <a:srgbClr val="3E4E27"/>
    <a:srgbClr val="071013"/>
    <a:srgbClr val="F8F8F8"/>
    <a:srgbClr val="F0F0E9"/>
    <a:srgbClr val="00BCF2"/>
    <a:srgbClr val="D2D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5726" autoAdjust="0"/>
  </p:normalViewPr>
  <p:slideViewPr>
    <p:cSldViewPr>
      <p:cViewPr varScale="1">
        <p:scale>
          <a:sx n="85" d="100"/>
          <a:sy n="85" d="100"/>
        </p:scale>
        <p:origin x="59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1998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9/30/2021 12:32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9/30/2021 12:32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uk-UA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97552C-2620-4940-8C37-F446EFDB4592}" type="slidenum">
              <a:rPr lang="en-US" altLang="uk-UA"/>
              <a:pPr/>
              <a:t>1</a:t>
            </a:fld>
            <a:endParaRPr lang="en-US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Slide">
    <p:bg bwMode="gray"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solidFill>
                  <a:srgbClr val="FFFF00"/>
                </a:solidFill>
              </a:defRPr>
            </a:lvl1pPr>
          </a:lstStyle>
          <a:p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презентац</a:t>
            </a:r>
            <a:r>
              <a:rPr lang="uk-UA" dirty="0" err="1"/>
              <a:t>ії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rgbClr val="FFFF00"/>
                </a:solidFill>
                <a:latin typeface="+mj-lt"/>
              </a:defRPr>
            </a:lvl1pPr>
          </a:lstStyle>
          <a:p>
            <a:pPr lvl="0"/>
            <a:r>
              <a:rPr lang="uk-UA" dirty="0"/>
              <a:t>Спікер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04BB4-9EDF-4BA6-9FA4-5DB99C5EE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758901"/>
            <a:ext cx="1439649" cy="1235624"/>
          </a:xfrm>
          <a:prstGeom prst="rect">
            <a:avLst/>
          </a:prstGeom>
        </p:spPr>
      </p:pic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5CFB15C9-FB90-4101-9ACA-C2E3382736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32777" y="5771010"/>
            <a:ext cx="3202111" cy="12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9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71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rgbClr val="FFFF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493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</a:t>
            </a:r>
            <a:r>
              <a:rPr lang="ru-RU" sz="1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20</a:t>
            </a:r>
            <a:r>
              <a:rPr lang="en-US" sz="1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 LEO Consulting.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 Slide">
    <p:bg bwMode="gray"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645952" y="1680286"/>
            <a:ext cx="9143936" cy="1828786"/>
          </a:xfrm>
          <a:noFill/>
        </p:spPr>
        <p:txBody>
          <a:bodyPr lIns="146304" tIns="91440" rIns="146304" bIns="91440" anchor="t" anchorCtr="0"/>
          <a:lstStyle>
            <a:lvl1pPr algn="ctr">
              <a:defRPr sz="5400" spc="-100" baseline="0">
                <a:solidFill>
                  <a:srgbClr val="FFFF00"/>
                </a:solidFill>
              </a:defRPr>
            </a:lvl1pPr>
          </a:lstStyle>
          <a:p>
            <a:r>
              <a:rPr lang="uk-UA" dirty="0"/>
              <a:t>Спікер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560351" y="3509072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 algn="ctr">
              <a:spcBef>
                <a:spcPts val="0"/>
              </a:spcBef>
              <a:buNone/>
              <a:defRPr sz="3200" spc="0" baseline="0">
                <a:solidFill>
                  <a:srgbClr val="FFFF00"/>
                </a:solidFill>
                <a:latin typeface="+mj-lt"/>
              </a:defRPr>
            </a:lvl1pPr>
          </a:lstStyle>
          <a:p>
            <a:pPr lvl="0"/>
            <a:r>
              <a:rPr lang="uk-UA" dirty="0"/>
              <a:t>Контактні дані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9FCFAE-CEC7-4834-9EC4-FE1387532E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7037" y="5764894"/>
            <a:ext cx="4389438" cy="1229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CFA75C-CBB7-4278-8CCF-859605EC1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5758901"/>
            <a:ext cx="1439649" cy="12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56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2736" y="2172837"/>
            <a:ext cx="10571004" cy="149929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5471" y="3963564"/>
            <a:ext cx="8705533" cy="738664"/>
          </a:xfrm>
        </p:spPr>
        <p:txBody>
          <a:bodyPr/>
          <a:lstStyle>
            <a:lvl1pPr marL="0" indent="0" algn="ctr">
              <a:buNone/>
              <a:defRPr/>
            </a:lvl1pPr>
            <a:lvl2pPr marL="621746" indent="0" algn="ctr">
              <a:buNone/>
              <a:defRPr/>
            </a:lvl2pPr>
            <a:lvl3pPr marL="1243493" indent="0" algn="ctr">
              <a:buNone/>
              <a:defRPr/>
            </a:lvl3pPr>
            <a:lvl4pPr marL="1865239" indent="0" algn="ctr">
              <a:buNone/>
              <a:defRPr/>
            </a:lvl4pPr>
            <a:lvl5pPr marL="2486985" indent="0" algn="ctr">
              <a:buNone/>
              <a:defRPr/>
            </a:lvl5pPr>
            <a:lvl6pPr marL="3108731" indent="0" algn="ctr">
              <a:buNone/>
              <a:defRPr/>
            </a:lvl6pPr>
            <a:lvl7pPr marL="3730478" indent="0" algn="ctr">
              <a:buNone/>
              <a:defRPr/>
            </a:lvl7pPr>
            <a:lvl8pPr marL="4352224" indent="0" algn="ctr">
              <a:buNone/>
              <a:defRPr/>
            </a:lvl8pPr>
            <a:lvl9pPr marL="497397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245E8-19B7-4D12-A5CE-05D99CEA568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136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228600" indent="0">
              <a:buNone/>
              <a:defRPr>
                <a:solidFill>
                  <a:schemeClr val="bg1"/>
                </a:solidFill>
              </a:defRPr>
            </a:lvl3pPr>
            <a:lvl4pPr marL="457200" indent="0">
              <a:buNone/>
              <a:defRPr>
                <a:solidFill>
                  <a:schemeClr val="bg1"/>
                </a:solidFill>
              </a:defRPr>
            </a:lvl4pPr>
            <a:lvl5pPr marL="685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6CE28-4472-4039-B36D-C2793BD9C0E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410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1A6CD-CAC9-4867-B38A-BAA9636CACF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23783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3B928-A83D-4435-95A4-7C6AC67FDEC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890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228600" indent="0">
              <a:buNone/>
              <a:defRPr>
                <a:solidFill>
                  <a:schemeClr val="bg1"/>
                </a:solidFill>
              </a:defRPr>
            </a:lvl3pPr>
            <a:lvl4pPr marL="457200" indent="0">
              <a:buNone/>
              <a:defRPr>
                <a:solidFill>
                  <a:schemeClr val="bg1"/>
                </a:solidFill>
              </a:defRPr>
            </a:lvl4pPr>
            <a:lvl5pPr marL="685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solidFill>
                  <a:srgbClr val="31A9DC"/>
                </a:solidFill>
              </a:defRPr>
            </a:lvl1pPr>
            <a:lvl2pPr>
              <a:defRPr>
                <a:solidFill>
                  <a:srgbClr val="29393E"/>
                </a:solidFill>
              </a:defRPr>
            </a:lvl2pPr>
            <a:lvl3pPr>
              <a:defRPr>
                <a:solidFill>
                  <a:srgbClr val="29393E"/>
                </a:solidFill>
              </a:defRPr>
            </a:lvl3pPr>
            <a:lvl4pPr>
              <a:defRPr>
                <a:solidFill>
                  <a:srgbClr val="29393E"/>
                </a:solidFill>
              </a:defRPr>
            </a:lvl4pPr>
            <a:lvl5pPr>
              <a:defRPr>
                <a:solidFill>
                  <a:srgbClr val="29393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solidFill>
                  <a:srgbClr val="31A9DC"/>
                </a:soli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solidFill>
                  <a:srgbClr val="31A9DC"/>
                </a:soli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solidFill>
                  <a:srgbClr val="31A9DC"/>
                </a:soli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solidFill>
                  <a:srgbClr val="31A9DC"/>
                </a:soli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solidFill>
                  <a:srgbClr val="31A9DC"/>
                </a:soli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solidFill>
                  <a:srgbClr val="31A9DC"/>
                </a:soli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293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1A9D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rgbClr val="31A9DC"/>
                </a:solidFill>
              </a:defRPr>
            </a:lvl1pPr>
            <a:lvl2pPr marL="531166" indent="-233195">
              <a:defRPr sz="2400">
                <a:solidFill>
                  <a:srgbClr val="31A9DC"/>
                </a:solidFill>
              </a:defRPr>
            </a:lvl2pPr>
            <a:lvl3pPr marL="699585" indent="-168419">
              <a:tabLst/>
              <a:defRPr sz="2000">
                <a:solidFill>
                  <a:srgbClr val="31A9DC"/>
                </a:solidFill>
              </a:defRPr>
            </a:lvl3pPr>
            <a:lvl4pPr marL="880958" indent="-181374">
              <a:defRPr>
                <a:solidFill>
                  <a:srgbClr val="31A9DC"/>
                </a:solidFill>
              </a:defRPr>
            </a:lvl4pPr>
            <a:lvl5pPr marL="1049377" indent="-168419">
              <a:tabLst/>
              <a:defRPr>
                <a:solidFill>
                  <a:srgbClr val="31A9D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rgbClr val="31A9DC"/>
                </a:solidFill>
              </a:defRPr>
            </a:lvl1pPr>
            <a:lvl2pPr marL="531166" indent="-233195">
              <a:defRPr sz="2400">
                <a:solidFill>
                  <a:srgbClr val="31A9DC"/>
                </a:solidFill>
              </a:defRPr>
            </a:lvl2pPr>
            <a:lvl3pPr marL="699585" indent="-168419">
              <a:tabLst/>
              <a:defRPr sz="2000">
                <a:solidFill>
                  <a:srgbClr val="31A9DC"/>
                </a:solidFill>
              </a:defRPr>
            </a:lvl3pPr>
            <a:lvl4pPr marL="880958" indent="-181374">
              <a:defRPr>
                <a:solidFill>
                  <a:srgbClr val="31A9DC"/>
                </a:solidFill>
              </a:defRPr>
            </a:lvl4pPr>
            <a:lvl5pPr marL="1049377" indent="-168419">
              <a:tabLst/>
              <a:defRPr>
                <a:solidFill>
                  <a:srgbClr val="31A9D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249" r:id="rId11"/>
    <p:sldLayoutId id="2147484251" r:id="rId12"/>
    <p:sldLayoutId id="2147484254" r:id="rId13"/>
    <p:sldLayoutId id="2147484257" r:id="rId14"/>
    <p:sldLayoutId id="2147484258" r:id="rId15"/>
    <p:sldLayoutId id="2147484260" r:id="rId16"/>
    <p:sldLayoutId id="2147484299" r:id="rId17"/>
    <p:sldLayoutId id="2147484417" r:id="rId18"/>
    <p:sldLayoutId id="2147484422" r:id="rId19"/>
    <p:sldLayoutId id="2147484423" r:id="rId20"/>
    <p:sldLayoutId id="2147484424" r:id="rId21"/>
    <p:sldLayoutId id="2147484425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solidFill>
            <a:srgbClr val="29393E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solidFill>
            <a:srgbClr val="29393E"/>
          </a:soli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solidFill>
            <a:srgbClr val="29393E"/>
          </a:soli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solidFill>
            <a:srgbClr val="29393E"/>
          </a:soli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solidFill>
            <a:srgbClr val="29393E"/>
          </a:soli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solidFill>
            <a:srgbClr val="29393E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47073" y="2420020"/>
            <a:ext cx="11994922" cy="1567292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4352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Командообразование</a:t>
            </a:r>
            <a:r>
              <a:rPr lang="ru-RU" sz="4352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ru-RU" sz="4352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352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ТОП-менеджеров и собственников </a:t>
            </a:r>
            <a:endParaRPr lang="es-ES" sz="544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8666321" y="4671652"/>
            <a:ext cx="3622473" cy="108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ru-RU" sz="2448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Денис Черемисин</a:t>
            </a:r>
          </a:p>
          <a:p>
            <a:pPr eaLnBrk="1" hangingPunct="1">
              <a:defRPr/>
            </a:pPr>
            <a:r>
              <a:rPr lang="en-US" sz="2448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PMO Director</a:t>
            </a:r>
            <a:endParaRPr lang="ru-RU" sz="2448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338" indent="-38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366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112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7858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19605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1351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3097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4843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5E3398-AB52-4DF5-8D81-FC9CB40D511B}" type="slidenum">
              <a:rPr lang="es-ES" altLang="en-US"/>
              <a:pPr/>
              <a:t>1</a:t>
            </a:fld>
            <a:endParaRPr lang="es-ES" alt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1408103" y="6698936"/>
            <a:ext cx="1027490" cy="295588"/>
          </a:xfrm>
          <a:prstGeom prst="rect">
            <a:avLst/>
          </a:prstGeom>
          <a:solidFill>
            <a:srgbClr val="AEC4D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48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6583" y="48280"/>
            <a:ext cx="12163308" cy="76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352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Ошибки</a:t>
            </a:r>
            <a:endParaRPr lang="en-US" sz="4352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6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338" indent="-38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366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112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7858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19605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1351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3097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4843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408103" y="6726866"/>
            <a:ext cx="1027490" cy="295588"/>
          </a:xfrm>
          <a:prstGeom prst="rect">
            <a:avLst/>
          </a:prstGeom>
          <a:solidFill>
            <a:srgbClr val="87AE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48"/>
          </a:p>
        </p:txBody>
      </p:sp>
      <p:sp>
        <p:nvSpPr>
          <p:cNvPr id="2" name="TextBox 1"/>
          <p:cNvSpPr txBox="1"/>
          <p:nvPr/>
        </p:nvSpPr>
        <p:spPr>
          <a:xfrm>
            <a:off x="4651484" y="1438184"/>
            <a:ext cx="335247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Предвзятое отношение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87066" y="2198764"/>
            <a:ext cx="391162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Оценочные суждения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9232" y="2218183"/>
            <a:ext cx="626054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Сокрытие мотивов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385" y="3407999"/>
            <a:ext cx="626054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Ультиматумы и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дедлайны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8754" y="3594913"/>
            <a:ext cx="510885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Изоляция участников команды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65332" y="4966093"/>
            <a:ext cx="340590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Модерация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встреч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57240" y="5150215"/>
            <a:ext cx="368876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Личный авторитет и статус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09" y="2198763"/>
            <a:ext cx="4067358" cy="37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3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6816" y="48994"/>
            <a:ext cx="12163308" cy="76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352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Ну а как же реальный мир?</a:t>
            </a:r>
            <a:endParaRPr lang="en-US" sz="4352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6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338" indent="-38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366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112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7858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19605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1351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3097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4843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408103" y="6726866"/>
            <a:ext cx="1027490" cy="295588"/>
          </a:xfrm>
          <a:prstGeom prst="rect">
            <a:avLst/>
          </a:prstGeom>
          <a:solidFill>
            <a:srgbClr val="87AE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48"/>
          </a:p>
        </p:txBody>
      </p:sp>
      <p:sp>
        <p:nvSpPr>
          <p:cNvPr id="2" name="TextBox 1"/>
          <p:cNvSpPr txBox="1"/>
          <p:nvPr/>
        </p:nvSpPr>
        <p:spPr>
          <a:xfrm>
            <a:off x="88376" y="1942989"/>
            <a:ext cx="89308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Я добавил:</a:t>
            </a:r>
          </a:p>
          <a:p>
            <a:pPr marL="388591" indent="-388591"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Изучение мотивации участников команды</a:t>
            </a:r>
          </a:p>
          <a:p>
            <a:pPr marL="388591" indent="-388591"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Схема совместимости участников и разделение ярых конкурентов</a:t>
            </a:r>
          </a:p>
          <a:p>
            <a:pPr marL="388591" indent="-388591"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Продажа проекта по группам интересов</a:t>
            </a:r>
          </a:p>
          <a:p>
            <a:pPr marL="388591" indent="-388591"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Бонусы от вовлеченности</a:t>
            </a:r>
          </a:p>
          <a:p>
            <a:pPr marL="388591" indent="-388591"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Делегирование ответственности</a:t>
            </a:r>
          </a:p>
        </p:txBody>
      </p:sp>
      <p:pic>
        <p:nvPicPr>
          <p:cNvPr id="31752" name="Picture 8" descr="Что такое делегирование полномочий в организ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092" y="1839485"/>
            <a:ext cx="3318624" cy="33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2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6816" y="48994"/>
            <a:ext cx="12163308" cy="76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352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Ну а как же реальный мир?</a:t>
            </a:r>
            <a:endParaRPr lang="en-US" sz="4352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6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338" indent="-38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366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112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7858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19605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1351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3097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4843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408103" y="6726866"/>
            <a:ext cx="1027490" cy="295588"/>
          </a:xfrm>
          <a:prstGeom prst="rect">
            <a:avLst/>
          </a:prstGeom>
          <a:solidFill>
            <a:srgbClr val="87AE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48"/>
          </a:p>
        </p:txBody>
      </p:sp>
      <p:pic>
        <p:nvPicPr>
          <p:cNvPr id="31752" name="Picture 8" descr="Что такое делегирование полномочий в организ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092" y="1839485"/>
            <a:ext cx="3318624" cy="33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E4B4B1-8AED-41B6-ABD8-A354EE66F8C1}"/>
              </a:ext>
            </a:extLst>
          </p:cNvPr>
          <p:cNvSpPr txBox="1"/>
          <p:nvPr/>
        </p:nvSpPr>
        <p:spPr>
          <a:xfrm>
            <a:off x="80840" y="1211262"/>
            <a:ext cx="95663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Результат:</a:t>
            </a:r>
          </a:p>
          <a:p>
            <a:pPr marL="466310" indent="-466310">
              <a:buFont typeface="+mj-lt"/>
              <a:buAutoNum type="arabicPeriod"/>
            </a:pP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Распределение функций и ролей позволило:</a:t>
            </a:r>
          </a:p>
          <a:p>
            <a:pPr marL="388591" indent="-388591">
              <a:buFont typeface="Wingdings" panose="05000000000000000000" pitchFamily="2" charset="2"/>
              <a:buChar char="ü"/>
            </a:pP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повысить уровень доверия</a:t>
            </a:r>
          </a:p>
          <a:p>
            <a:pPr marL="388591" indent="-388591">
              <a:buFont typeface="Wingdings" panose="05000000000000000000" pitchFamily="2" charset="2"/>
              <a:buChar char="ü"/>
            </a:pP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снизить напряжение</a:t>
            </a:r>
          </a:p>
          <a:p>
            <a:pPr marL="388591" indent="-388591">
              <a:buFont typeface="Wingdings" panose="05000000000000000000" pitchFamily="2" charset="2"/>
              <a:buChar char="ü"/>
            </a:pP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синхронизировать компетенции и достичь зоны комфорта</a:t>
            </a:r>
          </a:p>
          <a:p>
            <a:pPr marL="466310" indent="-466310">
              <a:buFont typeface="+mj-lt"/>
              <a:buAutoNum type="arabicPeriod" startAt="2"/>
            </a:pP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Достигнут баланс между статусом во внешней среде и признанием роли в команде.</a:t>
            </a:r>
          </a:p>
          <a:p>
            <a:pPr marL="466310" indent="-466310">
              <a:buFont typeface="+mj-lt"/>
              <a:buAutoNum type="arabicPeriod" startAt="2"/>
            </a:pP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Создана эффективная команда лидеров в условиях жестких ограничений по ресурсам (доступность, мотивация, вовлеченность).</a:t>
            </a:r>
          </a:p>
          <a:p>
            <a:pPr marL="466310" indent="-466310">
              <a:buFont typeface="+mj-lt"/>
              <a:buAutoNum type="arabicPeriod" startAt="2"/>
            </a:pP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Командная работа без жесткой иерархии возможна.</a:t>
            </a:r>
          </a:p>
          <a:p>
            <a:pPr marL="466310" indent="-466310">
              <a:buFont typeface="+mj-lt"/>
              <a:buAutoNum type="arabicPeriod" startAt="2"/>
            </a:pP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Ментор остро необходим для «сброса давления».</a:t>
            </a:r>
            <a:endParaRPr lang="uk-UA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12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 descr="Картинки по запросу сообщение png"/>
          <p:cNvSpPr>
            <a:spLocks noChangeAspect="1" noChangeArrowheads="1"/>
          </p:cNvSpPr>
          <p:nvPr/>
        </p:nvSpPr>
        <p:spPr bwMode="auto">
          <a:xfrm>
            <a:off x="212444" y="-185658"/>
            <a:ext cx="405855" cy="4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en-US" sz="2448"/>
          </a:p>
        </p:txBody>
      </p:sp>
      <p:sp>
        <p:nvSpPr>
          <p:cNvPr id="14339" name="AutoShape 6" descr="Картинки по запросу сообщение png"/>
          <p:cNvSpPr>
            <a:spLocks noChangeAspect="1" noChangeArrowheads="1"/>
          </p:cNvSpPr>
          <p:nvPr/>
        </p:nvSpPr>
        <p:spPr bwMode="auto">
          <a:xfrm>
            <a:off x="419690" y="21588"/>
            <a:ext cx="405855" cy="4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en-US" sz="2448"/>
          </a:p>
        </p:txBody>
      </p:sp>
      <p:sp>
        <p:nvSpPr>
          <p:cNvPr id="14340" name="AutoShape 8" descr="Картинки по запросу уведомление png"/>
          <p:cNvSpPr>
            <a:spLocks noChangeAspect="1" noChangeArrowheads="1"/>
          </p:cNvSpPr>
          <p:nvPr/>
        </p:nvSpPr>
        <p:spPr bwMode="auto">
          <a:xfrm>
            <a:off x="626935" y="228833"/>
            <a:ext cx="405855" cy="4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en-US" sz="2448"/>
          </a:p>
        </p:txBody>
      </p:sp>
      <p:sp>
        <p:nvSpPr>
          <p:cNvPr id="14341" name="AutoShape 10" descr="Картинки по запросу уведомление png"/>
          <p:cNvSpPr>
            <a:spLocks noChangeAspect="1" noChangeArrowheads="1"/>
          </p:cNvSpPr>
          <p:nvPr/>
        </p:nvSpPr>
        <p:spPr bwMode="auto">
          <a:xfrm>
            <a:off x="834180" y="436078"/>
            <a:ext cx="405855" cy="4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en-US" sz="2448"/>
          </a:p>
        </p:txBody>
      </p:sp>
      <p:sp>
        <p:nvSpPr>
          <p:cNvPr id="14342" name="AutoShape 12" descr="Картинки по запросу уведомление png"/>
          <p:cNvSpPr>
            <a:spLocks noChangeAspect="1" noChangeArrowheads="1"/>
          </p:cNvSpPr>
          <p:nvPr/>
        </p:nvSpPr>
        <p:spPr bwMode="auto">
          <a:xfrm>
            <a:off x="1041425" y="643323"/>
            <a:ext cx="405855" cy="4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en-US" sz="2448"/>
          </a:p>
        </p:txBody>
      </p:sp>
      <p:sp>
        <p:nvSpPr>
          <p:cNvPr id="1434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338" indent="-38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366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112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7858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19605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1351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3097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4843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408103" y="6726866"/>
            <a:ext cx="1027490" cy="295588"/>
          </a:xfrm>
          <a:prstGeom prst="rect">
            <a:avLst/>
          </a:prstGeom>
          <a:solidFill>
            <a:srgbClr val="85ABD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48"/>
          </a:p>
        </p:txBody>
      </p:sp>
      <p:sp>
        <p:nvSpPr>
          <p:cNvPr id="17419" name="TextBox 4"/>
          <p:cNvSpPr txBox="1">
            <a:spLocks noChangeArrowheads="1"/>
          </p:cNvSpPr>
          <p:nvPr/>
        </p:nvSpPr>
        <p:spPr bwMode="auto">
          <a:xfrm>
            <a:off x="239222" y="1493732"/>
            <a:ext cx="5090460" cy="400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ru-RU" sz="4352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Спасибо.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4352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Вопросы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4352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Денис Черемисин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352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+380 93 314 72 86</a:t>
            </a:r>
          </a:p>
        </p:txBody>
      </p:sp>
      <p:pic>
        <p:nvPicPr>
          <p:cNvPr id="14348" name="Picture 13" descr="Сидящий человек PNG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47" y="906697"/>
            <a:ext cx="5906488" cy="518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06111-566F-48CB-ABB5-B20F9ED9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269" y="1744662"/>
            <a:ext cx="9143936" cy="979417"/>
          </a:xfrm>
        </p:spPr>
        <p:txBody>
          <a:bodyPr/>
          <a:lstStyle/>
          <a:p>
            <a:pPr algn="ctr"/>
            <a:r>
              <a:rPr lang="en-US" b="1" dirty="0"/>
              <a:t>Oleksiy Prosnitskyy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A4B598-BCEF-4B31-BD03-B900D56C38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5437" y="3518821"/>
            <a:ext cx="6858000" cy="1166795"/>
          </a:xfrm>
        </p:spPr>
        <p:txBody>
          <a:bodyPr/>
          <a:lstStyle/>
          <a:p>
            <a:pPr algn="ctr"/>
            <a:r>
              <a:rPr lang="uk-UA" sz="4000" b="1" dirty="0"/>
              <a:t>+38 067 405 47 01</a:t>
            </a:r>
          </a:p>
          <a:p>
            <a:pPr algn="ctr"/>
            <a:r>
              <a:rPr lang="en-US" sz="4000" b="1" dirty="0"/>
              <a:t>mvp@leoconsulting.com.ua</a:t>
            </a:r>
          </a:p>
        </p:txBody>
      </p:sp>
    </p:spTree>
    <p:extLst>
      <p:ext uri="{BB962C8B-B14F-4D97-AF65-F5344CB8AC3E}">
        <p14:creationId xmlns:p14="http://schemas.microsoft.com/office/powerpoint/2010/main" val="23983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539" y="45266"/>
            <a:ext cx="11653053" cy="100168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4352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Немного о себе</a:t>
            </a:r>
          </a:p>
        </p:txBody>
      </p:sp>
      <p:pic>
        <p:nvPicPr>
          <p:cNvPr id="3075" name="Picture 5" descr="Файл:ПриватБан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01"/>
          <a:stretch>
            <a:fillRect/>
          </a:stretch>
        </p:blipFill>
        <p:spPr bwMode="auto">
          <a:xfrm>
            <a:off x="832528" y="1391520"/>
            <a:ext cx="1006204" cy="117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Файл:Логотип АТБ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58" y="3497393"/>
            <a:ext cx="1176554" cy="117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16560" y="906462"/>
            <a:ext cx="9599021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Опыт и компетенции: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Разработка методологии и создание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PMO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Разработка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Mobile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решений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бизнеса</a:t>
            </a:r>
            <a:endParaRPr lang="uk-U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Бюджетирование компаний и проектов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Риск-менеджмент на уровне процессов и проектов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Системы мотивации персонала и управление развитием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Разработка систем анализа эффективности работы структурных единиц компании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Автоматизация принятия и применения управленческих решений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Аудит и оптимизация бизнес-процессов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Стратегическое планирование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ИТ-инфраструктура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Внедрение и повышение уровня зрелости ИТ-процессов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595764" y="1126895"/>
            <a:ext cx="0" cy="550279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338" indent="-38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366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112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7858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19605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1351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3097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4843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08103" y="6726866"/>
            <a:ext cx="1027490" cy="295588"/>
          </a:xfrm>
          <a:prstGeom prst="rect">
            <a:avLst/>
          </a:prstGeom>
          <a:solidFill>
            <a:srgbClr val="85ACD5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48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2" y="5700088"/>
            <a:ext cx="2349867" cy="6369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377" y="63156"/>
            <a:ext cx="12141720" cy="762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352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Зачем об этом говорить?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1408103" y="6728688"/>
            <a:ext cx="1027490" cy="295588"/>
          </a:xfrm>
          <a:prstGeom prst="rect">
            <a:avLst/>
          </a:prstGeom>
          <a:solidFill>
            <a:srgbClr val="85ABD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48"/>
          </a:p>
        </p:txBody>
      </p:sp>
      <p:sp>
        <p:nvSpPr>
          <p:cNvPr id="415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338" indent="-38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366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112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7858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19605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1351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3097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4843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7" y="1525497"/>
            <a:ext cx="6169085" cy="4476994"/>
          </a:xfrm>
          <a:prstGeom prst="rect">
            <a:avLst/>
          </a:prstGeom>
          <a:effectLst>
            <a:glow rad="101600">
              <a:srgbClr val="FCF9F0">
                <a:alpha val="60000"/>
              </a:srgbClr>
            </a:glow>
            <a:softEdge rad="127000"/>
          </a:effectLst>
        </p:spPr>
      </p:pic>
      <p:sp>
        <p:nvSpPr>
          <p:cNvPr id="31" name="TextBox 30"/>
          <p:cNvSpPr txBox="1"/>
          <p:nvPr/>
        </p:nvSpPr>
        <p:spPr>
          <a:xfrm>
            <a:off x="7186191" y="1642587"/>
            <a:ext cx="5105400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591" indent="-3885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Выходим из тупика</a:t>
            </a:r>
          </a:p>
          <a:p>
            <a:pPr marL="388591" indent="-3885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Генерация идей</a:t>
            </a:r>
          </a:p>
          <a:p>
            <a:pPr marL="388591" indent="-3885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Комфортная среда</a:t>
            </a:r>
          </a:p>
          <a:p>
            <a:pPr marL="388591" indent="-3885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Баланс компетенций</a:t>
            </a:r>
          </a:p>
          <a:p>
            <a:pPr marL="388591" indent="-3885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Синергия</a:t>
            </a:r>
            <a:endParaRPr lang="uk-U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 altLang="en-US" dirty="0"/>
          </a:p>
        </p:txBody>
      </p:sp>
      <p:sp>
        <p:nvSpPr>
          <p:cNvPr id="4" name="Нашивка 11"/>
          <p:cNvSpPr/>
          <p:nvPr/>
        </p:nvSpPr>
        <p:spPr>
          <a:xfrm>
            <a:off x="187943" y="1747376"/>
            <a:ext cx="6367087" cy="391644"/>
          </a:xfrm>
          <a:prstGeom prst="chevron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Авторитет начальника</a:t>
            </a:r>
          </a:p>
        </p:txBody>
      </p:sp>
      <p:sp>
        <p:nvSpPr>
          <p:cNvPr id="5" name="Нашивка 15"/>
          <p:cNvSpPr/>
          <p:nvPr/>
        </p:nvSpPr>
        <p:spPr>
          <a:xfrm>
            <a:off x="187943" y="2721424"/>
            <a:ext cx="5387868" cy="391644"/>
          </a:xfrm>
          <a:prstGeom prst="chevron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Карьерный рост и полномочия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6" name="Нашивка 17"/>
          <p:cNvSpPr/>
          <p:nvPr/>
        </p:nvSpPr>
        <p:spPr>
          <a:xfrm>
            <a:off x="8467797" y="1713382"/>
            <a:ext cx="3723683" cy="391644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Равный статус?</a:t>
            </a:r>
          </a:p>
        </p:txBody>
      </p:sp>
      <p:sp>
        <p:nvSpPr>
          <p:cNvPr id="7" name="Нашивка 19"/>
          <p:cNvSpPr/>
          <p:nvPr/>
        </p:nvSpPr>
        <p:spPr>
          <a:xfrm>
            <a:off x="187943" y="3226908"/>
            <a:ext cx="4898258" cy="391644"/>
          </a:xfrm>
          <a:prstGeom prst="chevron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Общая функция и цель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8" name="Нашивка 20"/>
          <p:cNvSpPr/>
          <p:nvPr/>
        </p:nvSpPr>
        <p:spPr>
          <a:xfrm>
            <a:off x="190101" y="2237690"/>
            <a:ext cx="5875319" cy="391644"/>
          </a:xfrm>
          <a:prstGeom prst="chevron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Инструменты финансовой мотивации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9980" y="1171195"/>
            <a:ext cx="4112724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76" b="1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2176" b="1" dirty="0" err="1">
                <a:latin typeface="Calibri" panose="020F0502020204030204" pitchFamily="34" charset="0"/>
                <a:cs typeface="Calibri" panose="020F0502020204030204" pitchFamily="34" charset="0"/>
              </a:rPr>
              <a:t>роекты</a:t>
            </a:r>
            <a:r>
              <a:rPr lang="ru-RU" sz="2176" b="1" dirty="0">
                <a:latin typeface="Calibri" panose="020F0502020204030204" pitchFamily="34" charset="0"/>
                <a:cs typeface="Calibri" panose="020F0502020204030204" pitchFamily="34" charset="0"/>
              </a:rPr>
              <a:t> и подразделения</a:t>
            </a:r>
            <a:endParaRPr lang="uk-UA" sz="217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72521" y="1173895"/>
            <a:ext cx="3818958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76" b="1" dirty="0">
                <a:latin typeface="Calibri" panose="020F0502020204030204" pitchFamily="34" charset="0"/>
                <a:cs typeface="Calibri" panose="020F0502020204030204" pitchFamily="34" charset="0"/>
              </a:rPr>
              <a:t>Уровень ТОП</a:t>
            </a:r>
            <a:endParaRPr lang="uk-UA" sz="217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Нашивка 17"/>
          <p:cNvSpPr/>
          <p:nvPr/>
        </p:nvSpPr>
        <p:spPr>
          <a:xfrm>
            <a:off x="187941" y="3727100"/>
            <a:ext cx="4408649" cy="391644"/>
          </a:xfrm>
          <a:prstGeom prst="chevron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Смена участников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4" name="Нашивка 19"/>
          <p:cNvSpPr/>
          <p:nvPr/>
        </p:nvSpPr>
        <p:spPr>
          <a:xfrm>
            <a:off x="7867202" y="2197820"/>
            <a:ext cx="4324277" cy="391644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ru-RU" sz="240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Мои бонусы – не ваше дело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6" name="Нашивка 19"/>
          <p:cNvSpPr/>
          <p:nvPr/>
        </p:nvSpPr>
        <p:spPr>
          <a:xfrm>
            <a:off x="7266608" y="2687430"/>
            <a:ext cx="4924871" cy="391644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Я знаю лучше, как мне работать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8" name="Нашивка 15"/>
          <p:cNvSpPr/>
          <p:nvPr/>
        </p:nvSpPr>
        <p:spPr>
          <a:xfrm>
            <a:off x="6666014" y="3202912"/>
            <a:ext cx="5525465" cy="391644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ru-RU" sz="240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Все полномочия у меня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0" name="Нашивка 15"/>
          <p:cNvSpPr/>
          <p:nvPr/>
        </p:nvSpPr>
        <p:spPr>
          <a:xfrm>
            <a:off x="6065421" y="3702519"/>
            <a:ext cx="6126058" cy="391644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Так исторически сложилось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2" name="Нашивка 20"/>
          <p:cNvSpPr/>
          <p:nvPr/>
        </p:nvSpPr>
        <p:spPr>
          <a:xfrm>
            <a:off x="5438864" y="4218001"/>
            <a:ext cx="6752616" cy="391644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ru-RU" sz="240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Клановость и личные связи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7" name="Нашивка 20"/>
          <p:cNvSpPr/>
          <p:nvPr/>
        </p:nvSpPr>
        <p:spPr>
          <a:xfrm>
            <a:off x="4792826" y="4744051"/>
            <a:ext cx="7398652" cy="391644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Мне это не нужно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9" name="Нашивка 11"/>
          <p:cNvSpPr/>
          <p:nvPr/>
        </p:nvSpPr>
        <p:spPr>
          <a:xfrm>
            <a:off x="4133390" y="5263070"/>
            <a:ext cx="8058089" cy="391644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ru-RU" sz="240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Боязнь некомпетентности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1" name="Нашивка 11"/>
          <p:cNvSpPr/>
          <p:nvPr/>
        </p:nvSpPr>
        <p:spPr>
          <a:xfrm>
            <a:off x="3487353" y="5801864"/>
            <a:ext cx="8704125" cy="391644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У меня нет на это времени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36178" y="23067"/>
            <a:ext cx="9847696" cy="762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352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А в чем разница </a:t>
            </a:r>
            <a:r>
              <a:rPr lang="ru-RU" sz="4352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командообразования</a:t>
            </a:r>
            <a:r>
              <a:rPr lang="ru-RU" sz="4352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28676" name="Picture 4" descr="Вопросительный зна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2" y="4140008"/>
            <a:ext cx="3574979" cy="23703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5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>
          <a:xfrm>
            <a:off x="0" y="1745349"/>
            <a:ext cx="5989637" cy="4164256"/>
          </a:xfrm>
          <a:prstGeom prst="wedgeRectCallout">
            <a:avLst>
              <a:gd name="adj1" fmla="val -37828"/>
              <a:gd name="adj2" fmla="val -60857"/>
            </a:avLst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Команда из 6 человек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Собственники и ТОП-менеджеры, эксперты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Длительность контакта – 6 месяцев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Общий проект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детрактора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 промоутера, 1 нейтрал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Ярко выраженные лидеры, эксперты по направлениям, развитые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 skills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Нет единой цели, скрытые мотивы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Конкуренция авторитетов и амбиций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583" y="-17986"/>
            <a:ext cx="12163308" cy="76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352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А мы провели эксперимент</a:t>
            </a:r>
            <a:endParaRPr lang="en-US" sz="4352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6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338" indent="-38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366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112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7858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19605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1351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3097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4843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08103" y="6726866"/>
            <a:ext cx="1027490" cy="295588"/>
          </a:xfrm>
          <a:prstGeom prst="rect">
            <a:avLst/>
          </a:prstGeom>
          <a:solidFill>
            <a:srgbClr val="87AE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48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07" y="892554"/>
            <a:ext cx="5091943" cy="4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4" b="1" dirty="0">
                <a:latin typeface="Calibri" panose="020F0502020204030204" pitchFamily="34" charset="0"/>
                <a:cs typeface="Calibri" panose="020F0502020204030204" pitchFamily="34" charset="0"/>
              </a:rPr>
              <a:t>Условия</a:t>
            </a:r>
            <a:r>
              <a:rPr lang="ru-RU" sz="1904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37837" y="2064066"/>
            <a:ext cx="1111956" cy="4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4" b="1" dirty="0">
                <a:latin typeface="Calibri" panose="020F0502020204030204" pitchFamily="34" charset="0"/>
                <a:cs typeface="Calibri" panose="020F0502020204030204" pitchFamily="34" charset="0"/>
              </a:rPr>
              <a:t>Среда</a:t>
            </a:r>
            <a:r>
              <a:rPr lang="ru-RU" sz="1904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5980408" y="3192462"/>
            <a:ext cx="6445956" cy="3534404"/>
          </a:xfrm>
          <a:prstGeom prst="wedgeRectCallout">
            <a:avLst>
              <a:gd name="adj1" fmla="val 30336"/>
              <a:gd name="adj2" fmla="val -70093"/>
            </a:avLst>
          </a:prstGeom>
          <a:solidFill>
            <a:schemeClr val="bg2">
              <a:lumMod val="1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 </a:t>
            </a:r>
            <a:r>
              <a:rPr lang="uk-UA" sz="2000" dirty="0" err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</a:t>
            </a:r>
            <a:r>
              <a:rPr lang="uk-UA" sz="20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dirty="0" err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строительных</a:t>
            </a:r>
            <a:r>
              <a:rPr lang="uk-UA" sz="20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dirty="0" err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проектов</a:t>
            </a:r>
            <a:r>
              <a:rPr lang="uk-UA" sz="20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(Advanced)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Изолированная среда, удобная для тестирования инструментов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Сопоставимый культурный код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Жесткие </a:t>
            </a:r>
            <a:r>
              <a:rPr lang="ru-RU" sz="2000" dirty="0" err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тайминги</a:t>
            </a:r>
            <a:endParaRPr lang="ru-RU" sz="2000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Новизна задач</a:t>
            </a:r>
            <a:endParaRPr lang="uk-UA" sz="2000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Что такое скрам-доска и как ее внедрить в свой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437" y="2113841"/>
            <a:ext cx="8519213" cy="4035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6583" y="84788"/>
            <a:ext cx="12163308" cy="76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352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Полезные инструменты</a:t>
            </a:r>
            <a:endParaRPr lang="en-US" sz="4352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6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338" indent="-38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366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112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7858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19605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1351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3097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4843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408103" y="6726866"/>
            <a:ext cx="1027490" cy="295588"/>
          </a:xfrm>
          <a:prstGeom prst="rect">
            <a:avLst/>
          </a:prstGeom>
          <a:solidFill>
            <a:srgbClr val="87AE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48"/>
          </a:p>
        </p:txBody>
      </p:sp>
      <p:sp>
        <p:nvSpPr>
          <p:cNvPr id="2" name="TextBox 1"/>
          <p:cNvSpPr txBox="1"/>
          <p:nvPr/>
        </p:nvSpPr>
        <p:spPr>
          <a:xfrm>
            <a:off x="136583" y="4290979"/>
            <a:ext cx="5287787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Регламент работы в команде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Социальная мотивация:</a:t>
            </a:r>
          </a:p>
          <a:p>
            <a:pPr marL="1010338" lvl="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Kanban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доска</a:t>
            </a:r>
          </a:p>
          <a:p>
            <a:pPr marL="1010338" lvl="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График сгорания</a:t>
            </a:r>
          </a:p>
          <a:p>
            <a:pPr marL="1010338" lvl="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Диаграмма вовлеченности</a:t>
            </a:r>
            <a:endParaRPr lang="uk-UA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8831" y="2493408"/>
            <a:ext cx="4465638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Ментор по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командообразованию</a:t>
            </a:r>
            <a:endParaRPr lang="uk-U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Матриц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ы компетенций и целей/интересов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Рефлексия и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План в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ыполнения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работ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Резервирование компетенций</a:t>
            </a:r>
            <a:endParaRPr lang="uk-U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142" y="1152599"/>
            <a:ext cx="6217356" cy="28146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Выделенная роль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фасилитатора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Рабочие группы (капсулы)</a:t>
            </a:r>
          </a:p>
          <a:p>
            <a:pPr marL="38859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командой с элементами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SCRUM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010338" lvl="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Sprint</a:t>
            </a:r>
          </a:p>
          <a:p>
            <a:pPr marL="1010338" lvl="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Meeting</a:t>
            </a:r>
          </a:p>
          <a:p>
            <a:pPr marL="1010338" lvl="1" indent="-38859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Роли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7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A40A5E2C-5C70-4B99-8A9C-392BEAEBB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4" y="1072200"/>
            <a:ext cx="11015533" cy="567765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6583" y="31698"/>
            <a:ext cx="12163308" cy="76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352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Полезные инструменты</a:t>
            </a:r>
            <a:endParaRPr lang="en-US" sz="4352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6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338" indent="-38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366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112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7858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19605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1351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3097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4843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A94AEA-2F9B-45AE-9670-38BEE193C6D2}" type="slidenum">
              <a:rPr lang="es-ES" altLang="en-US"/>
              <a:pPr/>
              <a:t>7</a:t>
            </a:fld>
            <a:endParaRPr lang="es-ES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11408103" y="6726866"/>
            <a:ext cx="1027490" cy="295588"/>
          </a:xfrm>
          <a:prstGeom prst="rect">
            <a:avLst/>
          </a:prstGeom>
          <a:solidFill>
            <a:srgbClr val="87AE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48"/>
          </a:p>
        </p:txBody>
      </p:sp>
      <p:sp>
        <p:nvSpPr>
          <p:cNvPr id="4" name="TextBox 3"/>
          <p:cNvSpPr txBox="1"/>
          <p:nvPr/>
        </p:nvSpPr>
        <p:spPr>
          <a:xfrm>
            <a:off x="7393301" y="1342978"/>
            <a:ext cx="3623114" cy="15574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904" b="1" dirty="0">
                <a:latin typeface="Calibri" panose="020F0502020204030204" pitchFamily="34" charset="0"/>
                <a:cs typeface="Calibri" panose="020F0502020204030204" pitchFamily="34" charset="0"/>
              </a:rPr>
              <a:t>Артефакты:</a:t>
            </a:r>
          </a:p>
          <a:p>
            <a:endParaRPr lang="ru-RU" sz="1904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6310" indent="-466310">
              <a:buAutoNum type="arabicPeriod"/>
            </a:pPr>
            <a:r>
              <a:rPr lang="ru-RU" sz="1904" dirty="0" err="1">
                <a:latin typeface="Calibri" panose="020F0502020204030204" pitchFamily="34" charset="0"/>
                <a:cs typeface="Calibri" panose="020F0502020204030204" pitchFamily="34" charset="0"/>
              </a:rPr>
              <a:t>Бэклог</a:t>
            </a:r>
            <a:r>
              <a:rPr lang="ru-RU" sz="1904" dirty="0">
                <a:latin typeface="Calibri" panose="020F0502020204030204" pitchFamily="34" charset="0"/>
                <a:cs typeface="Calibri" panose="020F0502020204030204" pitchFamily="34" charset="0"/>
              </a:rPr>
              <a:t> продукта</a:t>
            </a:r>
          </a:p>
          <a:p>
            <a:pPr marL="466310" indent="-466310">
              <a:buAutoNum type="arabicPeriod"/>
            </a:pPr>
            <a:r>
              <a:rPr lang="ru-RU" sz="1904" dirty="0" err="1">
                <a:latin typeface="Calibri" panose="020F0502020204030204" pitchFamily="34" charset="0"/>
                <a:cs typeface="Calibri" panose="020F0502020204030204" pitchFamily="34" charset="0"/>
              </a:rPr>
              <a:t>Бэклог</a:t>
            </a:r>
            <a:r>
              <a:rPr lang="ru-RU" sz="1904" dirty="0">
                <a:latin typeface="Calibri" panose="020F0502020204030204" pitchFamily="34" charset="0"/>
                <a:cs typeface="Calibri" panose="020F0502020204030204" pitchFamily="34" charset="0"/>
              </a:rPr>
              <a:t> спринта</a:t>
            </a:r>
          </a:p>
          <a:p>
            <a:pPr marL="466310" indent="-466310">
              <a:buAutoNum type="arabicPeriod"/>
            </a:pPr>
            <a:endParaRPr lang="uk-UA" sz="190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4234" y="4145114"/>
            <a:ext cx="2839738" cy="385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904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904" b="1" dirty="0">
                <a:latin typeface="Calibri" panose="020F0502020204030204" pitchFamily="34" charset="0"/>
                <a:cs typeface="Calibri" panose="020F0502020204030204" pitchFamily="34" charset="0"/>
              </a:rPr>
              <a:t>Kanban </a:t>
            </a:r>
            <a:r>
              <a:rPr lang="ru-RU" sz="1904" b="1" dirty="0">
                <a:latin typeface="Calibri" panose="020F0502020204030204" pitchFamily="34" charset="0"/>
                <a:cs typeface="Calibri" panose="020F0502020204030204" pitchFamily="34" charset="0"/>
              </a:rPr>
              <a:t>доска</a:t>
            </a:r>
            <a:endParaRPr lang="uk-UA" sz="1904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1875" y="4145112"/>
            <a:ext cx="3231426" cy="385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904" b="1" dirty="0">
                <a:latin typeface="Calibri" panose="020F0502020204030204" pitchFamily="34" charset="0"/>
                <a:cs typeface="Calibri" panose="020F0502020204030204" pitchFamily="34" charset="0"/>
              </a:rPr>
              <a:t>4. График сгорания</a:t>
            </a:r>
            <a:endParaRPr lang="uk-UA" sz="1904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5788" y="4145113"/>
            <a:ext cx="4038937" cy="385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904" b="1" dirty="0">
                <a:latin typeface="Calibri" panose="020F0502020204030204" pitchFamily="34" charset="0"/>
                <a:cs typeface="Calibri" panose="020F0502020204030204" pitchFamily="34" charset="0"/>
              </a:rPr>
              <a:t>5. Диаграмма вовлеченности</a:t>
            </a:r>
            <a:endParaRPr lang="uk-UA" sz="1904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154" y="4563653"/>
            <a:ext cx="3113262" cy="187126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flipV="1">
            <a:off x="1811747" y="6078982"/>
            <a:ext cx="391688" cy="97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48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2497201" y="6141156"/>
            <a:ext cx="391688" cy="97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48"/>
          </a:p>
        </p:txBody>
      </p:sp>
    </p:spTree>
    <p:extLst>
      <p:ext uri="{BB962C8B-B14F-4D97-AF65-F5344CB8AC3E}">
        <p14:creationId xmlns:p14="http://schemas.microsoft.com/office/powerpoint/2010/main" val="153485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6583" y="18020"/>
            <a:ext cx="12163308" cy="76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352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Регламент работы в команде</a:t>
            </a:r>
          </a:p>
        </p:txBody>
      </p:sp>
      <p:sp>
        <p:nvSpPr>
          <p:cNvPr id="616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338" indent="-38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366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112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7858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19605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1351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3097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4843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408103" y="6726866"/>
            <a:ext cx="1027490" cy="295588"/>
          </a:xfrm>
          <a:prstGeom prst="rect">
            <a:avLst/>
          </a:prstGeom>
          <a:solidFill>
            <a:srgbClr val="87AE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48"/>
          </a:p>
        </p:txBody>
      </p:sp>
      <p:sp>
        <p:nvSpPr>
          <p:cNvPr id="14" name="TextBox 13"/>
          <p:cNvSpPr txBox="1"/>
          <p:nvPr/>
        </p:nvSpPr>
        <p:spPr>
          <a:xfrm>
            <a:off x="1112837" y="1545510"/>
            <a:ext cx="5745269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Содержание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66310" indent="-46631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Принцип работы</a:t>
            </a:r>
          </a:p>
          <a:p>
            <a:pPr marL="466310" indent="-46631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Роли</a:t>
            </a:r>
            <a:endParaRPr lang="uk-UA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6310" indent="-46631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Принципы коммуникации</a:t>
            </a:r>
          </a:p>
          <a:p>
            <a:pPr marL="466310" indent="-46631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мотивации</a:t>
            </a:r>
          </a:p>
          <a:p>
            <a:pPr marL="466310" indent="-46631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 выполнения задач</a:t>
            </a:r>
          </a:p>
        </p:txBody>
      </p:sp>
      <p:pic>
        <p:nvPicPr>
          <p:cNvPr id="30722" name="Picture 2" descr="Управление труда и занятости Липец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7" y="2072450"/>
            <a:ext cx="2966197" cy="28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5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093" y="168386"/>
            <a:ext cx="12163308" cy="76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4352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Выводы</a:t>
            </a:r>
            <a:endParaRPr lang="en-US" sz="4352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6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338" indent="-388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366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112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7858" indent="-310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19605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1351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3097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4843" indent="-310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408103" y="6726866"/>
            <a:ext cx="1027490" cy="295588"/>
          </a:xfrm>
          <a:prstGeom prst="rect">
            <a:avLst/>
          </a:prstGeom>
          <a:solidFill>
            <a:srgbClr val="87AE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48"/>
          </a:p>
        </p:txBody>
      </p:sp>
      <p:sp>
        <p:nvSpPr>
          <p:cNvPr id="5" name="Прямоугольник 4"/>
          <p:cNvSpPr/>
          <p:nvPr/>
        </p:nvSpPr>
        <p:spPr>
          <a:xfrm>
            <a:off x="654847" y="1636722"/>
            <a:ext cx="2056362" cy="1958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32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Меняем статус на роль в команде в привязке к компетенциям.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27111" y="1636722"/>
            <a:ext cx="2056362" cy="1958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ru-RU" sz="1632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Уходим от иерархии, продвигаем равноправие и толерантность к точке зрения.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99375" y="1637227"/>
            <a:ext cx="2056362" cy="1958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ru-RU" sz="1632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Ментор остро необходим для «сброса давления».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65648" y="1637227"/>
            <a:ext cx="2056362" cy="1958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32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Мотивируем через самореализацию и рост авторитета в команде.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731920" y="1637227"/>
            <a:ext cx="2056362" cy="1958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1632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Публичность переговоров и результатов.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4847" y="4280133"/>
            <a:ext cx="2056362" cy="1958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ru-RU" sz="1632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Потребность в интригах и политике реализуем в капсулах.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27111" y="4280133"/>
            <a:ext cx="2056362" cy="1958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ru-RU" sz="1632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Прозрачный расчет вовлеченности в проект и бонусы на основании результата.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99375" y="4280638"/>
            <a:ext cx="2056362" cy="1958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ru-RU" sz="1632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Регулярная синхронизация по личным целям.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465648" y="4280638"/>
            <a:ext cx="2056362" cy="1958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32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Роль фасилитатора расширяем функцией решения споров.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31920" y="4280638"/>
            <a:ext cx="2056362" cy="1958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32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 не назначаем, а выбираем.</a:t>
            </a:r>
          </a:p>
        </p:txBody>
      </p:sp>
      <p:sp>
        <p:nvSpPr>
          <p:cNvPr id="28" name="Нашивка 23"/>
          <p:cNvSpPr/>
          <p:nvPr/>
        </p:nvSpPr>
        <p:spPr>
          <a:xfrm rot="10800000" flipH="1">
            <a:off x="1204744" y="1440900"/>
            <a:ext cx="962827" cy="391644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32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Нашивка 23"/>
          <p:cNvSpPr/>
          <p:nvPr/>
        </p:nvSpPr>
        <p:spPr>
          <a:xfrm rot="10800000" flipH="1">
            <a:off x="3476422" y="1440902"/>
            <a:ext cx="962827" cy="391644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32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Нашивка 23"/>
          <p:cNvSpPr/>
          <p:nvPr/>
        </p:nvSpPr>
        <p:spPr>
          <a:xfrm rot="10800000" flipH="1">
            <a:off x="5726332" y="1440900"/>
            <a:ext cx="962827" cy="391644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32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Нашивка 23"/>
          <p:cNvSpPr/>
          <p:nvPr/>
        </p:nvSpPr>
        <p:spPr>
          <a:xfrm rot="10800000" flipH="1">
            <a:off x="8012415" y="1440902"/>
            <a:ext cx="962827" cy="391644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32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Нашивка 23"/>
          <p:cNvSpPr/>
          <p:nvPr/>
        </p:nvSpPr>
        <p:spPr>
          <a:xfrm rot="10800000" flipH="1">
            <a:off x="10278093" y="1440902"/>
            <a:ext cx="962827" cy="391644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32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Нашивка 23"/>
          <p:cNvSpPr/>
          <p:nvPr/>
        </p:nvSpPr>
        <p:spPr>
          <a:xfrm rot="10800000" flipH="1">
            <a:off x="1193408" y="4084290"/>
            <a:ext cx="962827" cy="391644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32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Нашивка 23"/>
          <p:cNvSpPr/>
          <p:nvPr/>
        </p:nvSpPr>
        <p:spPr>
          <a:xfrm rot="10800000" flipH="1">
            <a:off x="3476422" y="4084290"/>
            <a:ext cx="962827" cy="391644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32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Нашивка 23"/>
          <p:cNvSpPr/>
          <p:nvPr/>
        </p:nvSpPr>
        <p:spPr>
          <a:xfrm rot="10800000" flipH="1">
            <a:off x="5746143" y="4074246"/>
            <a:ext cx="962827" cy="391644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32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Нашивка 23"/>
          <p:cNvSpPr/>
          <p:nvPr/>
        </p:nvSpPr>
        <p:spPr>
          <a:xfrm rot="10800000" flipH="1">
            <a:off x="10278092" y="4074247"/>
            <a:ext cx="962827" cy="391644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ru-RU" sz="1632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Нашивка 23"/>
          <p:cNvSpPr/>
          <p:nvPr/>
        </p:nvSpPr>
        <p:spPr>
          <a:xfrm rot="10800000" flipH="1">
            <a:off x="8009267" y="4084290"/>
            <a:ext cx="962827" cy="391644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32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98467" y="1324549"/>
            <a:ext cx="308098" cy="486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4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Нашивка 23"/>
          <p:cNvSpPr/>
          <p:nvPr/>
        </p:nvSpPr>
        <p:spPr>
          <a:xfrm rot="10800000" flipH="1">
            <a:off x="3460060" y="1452502"/>
            <a:ext cx="962827" cy="391644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32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53783" y="1336150"/>
            <a:ext cx="308098" cy="486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4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037431" y="1324549"/>
            <a:ext cx="308098" cy="486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4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307357" y="1336150"/>
            <a:ext cx="308098" cy="486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4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574848" y="1336150"/>
            <a:ext cx="308098" cy="486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4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505536" y="4009260"/>
            <a:ext cx="308098" cy="486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4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763499" y="3998033"/>
            <a:ext cx="308098" cy="486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4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021610" y="3991162"/>
            <a:ext cx="308098" cy="486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4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8307357" y="3980579"/>
            <a:ext cx="308098" cy="486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4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499378" y="3962822"/>
            <a:ext cx="520251" cy="486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4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66284275"/>
      </p:ext>
    </p:extLst>
  </p:cSld>
  <p:clrMapOvr>
    <a:masterClrMapping/>
  </p:clrMapOvr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6D265718-F71C-45FC-85DF-CBD805DB0B02}" vid="{63611EB3-9A97-4D4F-B762-41E80201E2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James  Oleinik, Merwan Hade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2016-09-29T04:00:00+00:00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BRK2160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/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office/2006/metadata/properties"/>
    <ds:schemaRef ds:uri="http://www.w3.org/XML/1998/namespace"/>
    <ds:schemaRef ds:uri="http://schemas.microsoft.com/sharepoint/v3"/>
    <ds:schemaRef ds:uri="http://purl.org/dc/elements/1.1/"/>
    <ds:schemaRef ds:uri="http://purl.org/dc/dcmitype/"/>
    <ds:schemaRef ds:uri="01c77077-aee4-4b5f-bd4e-9cd40a6fff29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ff673fc-3231-4e3a-893b-6d7f7cd32766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6999</TotalTime>
  <Words>561</Words>
  <Application>Microsoft Office PowerPoint</Application>
  <PresentationFormat>Произвольный</PresentationFormat>
  <Paragraphs>143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Consolas</vt:lpstr>
      <vt:lpstr>Segoe UI</vt:lpstr>
      <vt:lpstr>Segoe UI Light</vt:lpstr>
      <vt:lpstr>Wingdings</vt:lpstr>
      <vt:lpstr>5-50002_Ignite_Breakout_Template</vt:lpstr>
      <vt:lpstr>Командообразование  ТОП-менеджеров и собственников </vt:lpstr>
      <vt:lpstr>Немного о себе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Oleksiy Prosnitskyy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</dc:title>
  <dc:creator>Oleksiy Prosnitskyy</dc:creator>
  <cp:lastModifiedBy>Oleksiy Prosnitskyy</cp:lastModifiedBy>
  <cp:revision>10</cp:revision>
  <dcterms:created xsi:type="dcterms:W3CDTF">2020-09-11T04:14:27Z</dcterms:created>
  <dcterms:modified xsi:type="dcterms:W3CDTF">2021-09-30T09:33:24Z</dcterms:modified>
</cp:coreProperties>
</file>